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7"/>
  </p:notesMasterIdLst>
  <p:handoutMasterIdLst>
    <p:handoutMasterId r:id="rId38"/>
  </p:handoutMasterIdLst>
  <p:sldIdLst>
    <p:sldId id="256" r:id="rId2"/>
    <p:sldId id="257" r:id="rId3"/>
    <p:sldId id="291" r:id="rId4"/>
    <p:sldId id="288" r:id="rId5"/>
    <p:sldId id="292" r:id="rId6"/>
    <p:sldId id="289" r:id="rId7"/>
    <p:sldId id="258" r:id="rId8"/>
    <p:sldId id="293" r:id="rId9"/>
    <p:sldId id="294" r:id="rId10"/>
    <p:sldId id="295" r:id="rId11"/>
    <p:sldId id="260" r:id="rId12"/>
    <p:sldId id="301" r:id="rId13"/>
    <p:sldId id="298" r:id="rId14"/>
    <p:sldId id="300" r:id="rId15"/>
    <p:sldId id="299" r:id="rId16"/>
    <p:sldId id="290" r:id="rId17"/>
    <p:sldId id="259" r:id="rId18"/>
    <p:sldId id="297" r:id="rId19"/>
    <p:sldId id="261" r:id="rId20"/>
    <p:sldId id="302" r:id="rId21"/>
    <p:sldId id="269" r:id="rId22"/>
    <p:sldId id="270" r:id="rId23"/>
    <p:sldId id="262" r:id="rId24"/>
    <p:sldId id="264" r:id="rId25"/>
    <p:sldId id="276" r:id="rId26"/>
    <p:sldId id="285" r:id="rId27"/>
    <p:sldId id="278" r:id="rId28"/>
    <p:sldId id="280" r:id="rId29"/>
    <p:sldId id="281" r:id="rId30"/>
    <p:sldId id="282" r:id="rId31"/>
    <p:sldId id="303" r:id="rId32"/>
    <p:sldId id="304" r:id="rId33"/>
    <p:sldId id="283" r:id="rId34"/>
    <p:sldId id="265" r:id="rId35"/>
    <p:sldId id="286" r:id="rId36"/>
  </p:sldIdLst>
  <p:sldSz cx="9144000" cy="6858000" type="screen4x3"/>
  <p:notesSz cx="7010400" cy="92964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5">
          <p15:clr>
            <a:srgbClr val="A4A3A4"/>
          </p15:clr>
        </p15:guide>
        <p15:guide id="2" orient="horz" pos="1428">
          <p15:clr>
            <a:srgbClr val="A4A3A4"/>
          </p15:clr>
        </p15:guide>
        <p15:guide id="3" orient="horz" pos="3877">
          <p15:clr>
            <a:srgbClr val="A4A3A4"/>
          </p15:clr>
        </p15:guide>
        <p15:guide id="4" orient="horz" pos="885">
          <p15:clr>
            <a:srgbClr val="A4A3A4"/>
          </p15:clr>
        </p15:guide>
        <p15:guide id="5" pos="286">
          <p15:clr>
            <a:srgbClr val="A4A3A4"/>
          </p15:clr>
        </p15:guide>
        <p15:guide id="6" pos="5698">
          <p15:clr>
            <a:srgbClr val="A4A3A4"/>
          </p15:clr>
        </p15:guide>
        <p15:guide id="7" pos="2830">
          <p15:clr>
            <a:srgbClr val="A4A3A4"/>
          </p15:clr>
        </p15:guide>
        <p15:guide id="8" pos="295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4F8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452" autoAdjust="0"/>
    <p:restoredTop sz="94660"/>
  </p:normalViewPr>
  <p:slideViewPr>
    <p:cSldViewPr snapToGrid="0">
      <p:cViewPr varScale="1">
        <p:scale>
          <a:sx n="70" d="100"/>
          <a:sy n="70" d="100"/>
        </p:scale>
        <p:origin x="1188" y="72"/>
      </p:cViewPr>
      <p:guideLst>
        <p:guide orient="horz" pos="215"/>
        <p:guide orient="horz" pos="1428"/>
        <p:guide orient="horz" pos="3877"/>
        <p:guide orient="horz" pos="885"/>
        <p:guide pos="286"/>
        <p:guide pos="5698"/>
        <p:guide pos="2830"/>
        <p:guide pos="295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9" y="1"/>
            <a:ext cx="3038475" cy="466725"/>
          </a:xfrm>
          <a:prstGeom prst="rect">
            <a:avLst/>
          </a:prstGeom>
        </p:spPr>
        <p:txBody>
          <a:bodyPr vert="horz" lIns="91440" tIns="45720" rIns="91440" bIns="45720" rtlCol="0"/>
          <a:lstStyle>
            <a:lvl1pPr algn="r">
              <a:defRPr sz="1200"/>
            </a:lvl1pPr>
          </a:lstStyle>
          <a:p>
            <a:fld id="{168353D7-4C17-40C7-91DE-4D13470F62D4}" type="datetimeFigureOut">
              <a:rPr lang="en-US" smtClean="0"/>
              <a:t>3/27/2018</a:t>
            </a:fld>
            <a:endParaRPr lang="en-US"/>
          </a:p>
        </p:txBody>
      </p:sp>
      <p:sp>
        <p:nvSpPr>
          <p:cNvPr id="4" name="Footer Placeholder 3"/>
          <p:cNvSpPr>
            <a:spLocks noGrp="1"/>
          </p:cNvSpPr>
          <p:nvPr>
            <p:ph type="ftr" sz="quarter" idx="2"/>
          </p:nvPr>
        </p:nvSpPr>
        <p:spPr>
          <a:xfrm>
            <a:off x="1" y="8829676"/>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9" y="8829676"/>
            <a:ext cx="3038475" cy="466725"/>
          </a:xfrm>
          <a:prstGeom prst="rect">
            <a:avLst/>
          </a:prstGeom>
        </p:spPr>
        <p:txBody>
          <a:bodyPr vert="horz" lIns="91440" tIns="45720" rIns="91440" bIns="45720" rtlCol="0" anchor="b"/>
          <a:lstStyle>
            <a:lvl1pPr algn="r">
              <a:defRPr sz="1200"/>
            </a:lvl1pPr>
          </a:lstStyle>
          <a:p>
            <a:fld id="{6167A8DD-EC3D-4883-A1D4-AFA1DE4935FE}" type="slidenum">
              <a:rPr lang="en-US" smtClean="0"/>
              <a:t>‹#›</a:t>
            </a:fld>
            <a:endParaRPr lang="en-US"/>
          </a:p>
        </p:txBody>
      </p:sp>
    </p:spTree>
    <p:extLst>
      <p:ext uri="{BB962C8B-B14F-4D97-AF65-F5344CB8AC3E}">
        <p14:creationId xmlns:p14="http://schemas.microsoft.com/office/powerpoint/2010/main" val="76102818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wrap="square" lIns="93177" tIns="46589" rIns="93177" bIns="46589" numCol="1" anchor="t" anchorCtr="0" compatLnSpc="1">
            <a:prstTxWarp prst="textNoShape">
              <a:avLst/>
            </a:prstTxWarp>
          </a:bodyPr>
          <a:lstStyle>
            <a:lvl1pPr eaLnBrk="1" hangingPunct="1">
              <a:defRPr sz="1200" smtClean="0"/>
            </a:lvl1pPr>
          </a:lstStyle>
          <a:p>
            <a:pPr>
              <a:defRPr/>
            </a:pPr>
            <a:endParaRPr lang="en-GB" altLang="en-US"/>
          </a:p>
        </p:txBody>
      </p:sp>
      <p:sp>
        <p:nvSpPr>
          <p:cNvPr id="3" name="Date Placeholder 2"/>
          <p:cNvSpPr>
            <a:spLocks noGrp="1"/>
          </p:cNvSpPr>
          <p:nvPr>
            <p:ph type="dt" idx="1"/>
          </p:nvPr>
        </p:nvSpPr>
        <p:spPr>
          <a:xfrm>
            <a:off x="3970939" y="0"/>
            <a:ext cx="3037840" cy="464820"/>
          </a:xfrm>
          <a:prstGeom prst="rect">
            <a:avLst/>
          </a:prstGeom>
        </p:spPr>
        <p:txBody>
          <a:bodyPr vert="horz" wrap="square" lIns="93177" tIns="46589" rIns="93177" bIns="46589" numCol="1" anchor="t" anchorCtr="0" compatLnSpc="1">
            <a:prstTxWarp prst="textNoShape">
              <a:avLst/>
            </a:prstTxWarp>
          </a:bodyPr>
          <a:lstStyle>
            <a:lvl1pPr algn="r" eaLnBrk="1" hangingPunct="1">
              <a:defRPr sz="1200" smtClean="0"/>
            </a:lvl1pPr>
          </a:lstStyle>
          <a:p>
            <a:pPr>
              <a:defRPr/>
            </a:pPr>
            <a:fld id="{82E863F0-52BC-4159-8385-08DE640B6108}" type="datetimeFigureOut">
              <a:rPr lang="en-US" altLang="en-US"/>
              <a:pPr>
                <a:defRPr/>
              </a:pPr>
              <a:t>3/27/2018</a:t>
            </a:fld>
            <a:endParaRPr lang="en-US" alt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pPr lvl="0"/>
            <a:endParaRPr lang="en-GB" noProof="0" smtClean="0"/>
          </a:p>
        </p:txBody>
      </p:sp>
      <p:sp>
        <p:nvSpPr>
          <p:cNvPr id="5" name="Notes Placeholder 4"/>
          <p:cNvSpPr>
            <a:spLocks noGrp="1"/>
          </p:cNvSpPr>
          <p:nvPr>
            <p:ph type="body" sz="quarter" idx="3"/>
          </p:nvPr>
        </p:nvSpPr>
        <p:spPr>
          <a:xfrm>
            <a:off x="701040" y="4415791"/>
            <a:ext cx="5608320" cy="4183380"/>
          </a:xfrm>
          <a:prstGeom prst="rect">
            <a:avLst/>
          </a:prstGeom>
        </p:spPr>
        <p:txBody>
          <a:bodyPr vert="horz" wrap="square" lIns="93177" tIns="46589" rIns="93177" bIns="46589" numCol="1" anchor="t" anchorCtr="0" compatLnSpc="1">
            <a:prstTxWarp prst="textNoShape">
              <a:avLst/>
            </a:prstTxWarp>
            <a:normAutofit/>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6" name="Footer Placeholder 5"/>
          <p:cNvSpPr>
            <a:spLocks noGrp="1"/>
          </p:cNvSpPr>
          <p:nvPr>
            <p:ph type="ftr" sz="quarter" idx="4"/>
          </p:nvPr>
        </p:nvSpPr>
        <p:spPr>
          <a:xfrm>
            <a:off x="0" y="8829968"/>
            <a:ext cx="3037840" cy="464820"/>
          </a:xfrm>
          <a:prstGeom prst="rect">
            <a:avLst/>
          </a:prstGeom>
        </p:spPr>
        <p:txBody>
          <a:bodyPr vert="horz" wrap="square" lIns="93177" tIns="46589" rIns="93177" bIns="46589" numCol="1" anchor="b" anchorCtr="0" compatLnSpc="1">
            <a:prstTxWarp prst="textNoShape">
              <a:avLst/>
            </a:prstTxWarp>
          </a:bodyPr>
          <a:lstStyle>
            <a:lvl1pPr eaLnBrk="1" hangingPunct="1">
              <a:defRPr sz="1200" smtClean="0"/>
            </a:lvl1pPr>
          </a:lstStyle>
          <a:p>
            <a:pPr>
              <a:defRPr/>
            </a:pPr>
            <a:endParaRPr lang="en-GB" altLang="en-US"/>
          </a:p>
        </p:txBody>
      </p:sp>
      <p:sp>
        <p:nvSpPr>
          <p:cNvPr id="7" name="Slide Number Placeholder 6"/>
          <p:cNvSpPr>
            <a:spLocks noGrp="1"/>
          </p:cNvSpPr>
          <p:nvPr>
            <p:ph type="sldNum" sz="quarter" idx="5"/>
          </p:nvPr>
        </p:nvSpPr>
        <p:spPr>
          <a:xfrm>
            <a:off x="3970939" y="8829968"/>
            <a:ext cx="3037840" cy="464820"/>
          </a:xfrm>
          <a:prstGeom prst="rect">
            <a:avLst/>
          </a:prstGeom>
        </p:spPr>
        <p:txBody>
          <a:bodyPr vert="horz" wrap="square" lIns="93177" tIns="46589" rIns="93177" bIns="46589" numCol="1" anchor="b" anchorCtr="0" compatLnSpc="1">
            <a:prstTxWarp prst="textNoShape">
              <a:avLst/>
            </a:prstTxWarp>
          </a:bodyPr>
          <a:lstStyle>
            <a:lvl1pPr algn="r" eaLnBrk="1" hangingPunct="1">
              <a:defRPr sz="1200" smtClean="0"/>
            </a:lvl1pPr>
          </a:lstStyle>
          <a:p>
            <a:pPr>
              <a:defRPr/>
            </a:pPr>
            <a:fld id="{D7D2004F-8C04-4C28-82C5-38778B56DA0E}" type="slidenum">
              <a:rPr lang="en-US" altLang="en-US"/>
              <a:pPr>
                <a:defRPr/>
              </a:pPr>
              <a:t>‹#›</a:t>
            </a:fld>
            <a:endParaRPr lang="en-US" altLang="en-US"/>
          </a:p>
        </p:txBody>
      </p:sp>
    </p:spTree>
    <p:extLst>
      <p:ext uri="{BB962C8B-B14F-4D97-AF65-F5344CB8AC3E}">
        <p14:creationId xmlns:p14="http://schemas.microsoft.com/office/powerpoint/2010/main" val="118986372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GB" altLang="en-US" smtClean="0"/>
          </a:p>
        </p:txBody>
      </p:sp>
      <p:sp>
        <p:nvSpPr>
          <p:cNvPr id="51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7066" indent="-291179">
              <a:defRPr>
                <a:solidFill>
                  <a:schemeClr val="tx1"/>
                </a:solidFill>
                <a:latin typeface="Arial" panose="020B0604020202020204" pitchFamily="34" charset="0"/>
                <a:cs typeface="Arial" panose="020B0604020202020204" pitchFamily="34" charset="0"/>
              </a:defRPr>
            </a:lvl2pPr>
            <a:lvl3pPr marL="1164717" indent="-232943">
              <a:defRPr>
                <a:solidFill>
                  <a:schemeClr val="tx1"/>
                </a:solidFill>
                <a:latin typeface="Arial" panose="020B0604020202020204" pitchFamily="34" charset="0"/>
                <a:cs typeface="Arial" panose="020B0604020202020204" pitchFamily="34" charset="0"/>
              </a:defRPr>
            </a:lvl3pPr>
            <a:lvl4pPr marL="1630604" indent="-232943">
              <a:defRPr>
                <a:solidFill>
                  <a:schemeClr val="tx1"/>
                </a:solidFill>
                <a:latin typeface="Arial" panose="020B0604020202020204" pitchFamily="34" charset="0"/>
                <a:cs typeface="Arial" panose="020B0604020202020204" pitchFamily="34" charset="0"/>
              </a:defRPr>
            </a:lvl4pPr>
            <a:lvl5pPr marL="2096491" indent="-232943">
              <a:defRPr>
                <a:solidFill>
                  <a:schemeClr val="tx1"/>
                </a:solidFill>
                <a:latin typeface="Arial" panose="020B0604020202020204" pitchFamily="34" charset="0"/>
                <a:cs typeface="Arial" panose="020B0604020202020204" pitchFamily="34" charset="0"/>
              </a:defRPr>
            </a:lvl5pPr>
            <a:lvl6pPr marL="2562377" indent="-23294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3028264" indent="-23294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94151" indent="-23294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60038" indent="-23294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A59E9EF1-FF7A-4621-8D92-0D6DC5C6801A}" type="slidenum">
              <a:rPr lang="en-US" altLang="en-US"/>
              <a:pPr/>
              <a:t>1</a:t>
            </a:fld>
            <a:endParaRPr lang="en-US" altLang="en-US"/>
          </a:p>
        </p:txBody>
      </p:sp>
    </p:spTree>
    <p:extLst>
      <p:ext uri="{BB962C8B-B14F-4D97-AF65-F5344CB8AC3E}">
        <p14:creationId xmlns:p14="http://schemas.microsoft.com/office/powerpoint/2010/main" val="8661357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dirty="0" smtClean="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7066" indent="-291179">
              <a:defRPr>
                <a:solidFill>
                  <a:schemeClr val="tx1"/>
                </a:solidFill>
                <a:latin typeface="Arial" panose="020B0604020202020204" pitchFamily="34" charset="0"/>
                <a:cs typeface="Arial" panose="020B0604020202020204" pitchFamily="34" charset="0"/>
              </a:defRPr>
            </a:lvl2pPr>
            <a:lvl3pPr marL="1164717" indent="-232943">
              <a:defRPr>
                <a:solidFill>
                  <a:schemeClr val="tx1"/>
                </a:solidFill>
                <a:latin typeface="Arial" panose="020B0604020202020204" pitchFamily="34" charset="0"/>
                <a:cs typeface="Arial" panose="020B0604020202020204" pitchFamily="34" charset="0"/>
              </a:defRPr>
            </a:lvl3pPr>
            <a:lvl4pPr marL="1630604" indent="-232943">
              <a:defRPr>
                <a:solidFill>
                  <a:schemeClr val="tx1"/>
                </a:solidFill>
                <a:latin typeface="Arial" panose="020B0604020202020204" pitchFamily="34" charset="0"/>
                <a:cs typeface="Arial" panose="020B0604020202020204" pitchFamily="34" charset="0"/>
              </a:defRPr>
            </a:lvl4pPr>
            <a:lvl5pPr marL="2096491" indent="-232943">
              <a:defRPr>
                <a:solidFill>
                  <a:schemeClr val="tx1"/>
                </a:solidFill>
                <a:latin typeface="Arial" panose="020B0604020202020204" pitchFamily="34" charset="0"/>
                <a:cs typeface="Arial" panose="020B0604020202020204" pitchFamily="34" charset="0"/>
              </a:defRPr>
            </a:lvl5pPr>
            <a:lvl6pPr marL="2562377" indent="-23294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3028264" indent="-23294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94151" indent="-23294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60038" indent="-23294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12283310-92F8-42C2-B77F-16BAB5A826DF}" type="slidenum">
              <a:rPr lang="en-US" altLang="en-US"/>
              <a:pPr/>
              <a:t>2</a:t>
            </a:fld>
            <a:endParaRPr lang="en-US" altLang="en-US"/>
          </a:p>
        </p:txBody>
      </p:sp>
    </p:spTree>
    <p:extLst>
      <p:ext uri="{BB962C8B-B14F-4D97-AF65-F5344CB8AC3E}">
        <p14:creationId xmlns:p14="http://schemas.microsoft.com/office/powerpoint/2010/main" val="154134821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4578" name="Title Placeholder 1"/>
          <p:cNvSpPr>
            <a:spLocks noGrp="1"/>
          </p:cNvSpPr>
          <p:nvPr>
            <p:ph type="ctrTitle"/>
          </p:nvPr>
        </p:nvSpPr>
        <p:spPr>
          <a:xfrm>
            <a:off x="454025" y="2266950"/>
            <a:ext cx="4621213" cy="1162050"/>
          </a:xfrm>
        </p:spPr>
        <p:txBody>
          <a:bodyPr anchor="b"/>
          <a:lstStyle>
            <a:lvl1pPr>
              <a:defRPr sz="2800" smtClean="0">
                <a:solidFill>
                  <a:schemeClr val="tx2"/>
                </a:solidFill>
                <a:latin typeface="Arial" panose="020B0604020202020204" pitchFamily="34" charset="0"/>
              </a:defRPr>
            </a:lvl1pPr>
          </a:lstStyle>
          <a:p>
            <a:pPr lvl="0"/>
            <a:r>
              <a:rPr lang="en-US" altLang="en-US" noProof="0" smtClean="0"/>
              <a:t>Click to edit Master title style</a:t>
            </a:r>
          </a:p>
        </p:txBody>
      </p:sp>
      <p:sp>
        <p:nvSpPr>
          <p:cNvPr id="1027" name="Text Placeholder 2"/>
          <p:cNvSpPr>
            <a:spLocks noGrp="1"/>
          </p:cNvSpPr>
          <p:nvPr>
            <p:ph type="body" idx="1"/>
          </p:nvPr>
        </p:nvSpPr>
        <p:spPr>
          <a:xfrm>
            <a:off x="454025" y="3627438"/>
            <a:ext cx="4627563" cy="534987"/>
          </a:xfrm>
        </p:spPr>
        <p:txBody>
          <a:bodyPr/>
          <a:lstStyle>
            <a:lvl1pPr>
              <a:defRPr sz="2000" smtClean="0">
                <a:effectLst/>
                <a:latin typeface="Arial" panose="020B0604020202020204" pitchFamily="34" charset="0"/>
              </a:defRPr>
            </a:lvl1pPr>
          </a:lstStyle>
          <a:p>
            <a:pPr lvl="0"/>
            <a:r>
              <a:rPr lang="en-US" altLang="en-US" noProof="0" smtClean="0"/>
              <a:t>Click to edit Master subtitle style</a:t>
            </a:r>
          </a:p>
        </p:txBody>
      </p:sp>
    </p:spTree>
    <p:extLst>
      <p:ext uri="{BB962C8B-B14F-4D97-AF65-F5344CB8AC3E}">
        <p14:creationId xmlns:p14="http://schemas.microsoft.com/office/powerpoint/2010/main" val="1663533986"/>
      </p:ext>
    </p:extLst>
  </p:cSld>
  <p:clrMapOvr>
    <a:masterClrMapping/>
  </p:clrMapOvr>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Slide Number Placeholder 5"/>
          <p:cNvSpPr>
            <a:spLocks noGrp="1"/>
          </p:cNvSpPr>
          <p:nvPr>
            <p:ph type="sldNum" sz="quarter" idx="10"/>
          </p:nvPr>
        </p:nvSpPr>
        <p:spPr/>
        <p:txBody>
          <a:bodyPr/>
          <a:lstStyle>
            <a:lvl1pPr>
              <a:defRPr/>
            </a:lvl1pPr>
          </a:lstStyle>
          <a:p>
            <a:pPr>
              <a:defRPr/>
            </a:pPr>
            <a:fld id="{F0D3979B-A50B-41B2-B9E4-BEBD44DB38F2}" type="slidenum">
              <a:rPr lang="en-US" altLang="en-US"/>
              <a:pPr>
                <a:defRPr/>
              </a:pPr>
              <a:t>‹#›</a:t>
            </a:fld>
            <a:endParaRPr lang="en-US" altLang="en-US"/>
          </a:p>
        </p:txBody>
      </p:sp>
    </p:spTree>
    <p:extLst>
      <p:ext uri="{BB962C8B-B14F-4D97-AF65-F5344CB8AC3E}">
        <p14:creationId xmlns:p14="http://schemas.microsoft.com/office/powerpoint/2010/main" val="26803644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Slide Number Placeholder 5"/>
          <p:cNvSpPr>
            <a:spLocks noGrp="1"/>
          </p:cNvSpPr>
          <p:nvPr>
            <p:ph type="sldNum" sz="quarter" idx="10"/>
          </p:nvPr>
        </p:nvSpPr>
        <p:spPr/>
        <p:txBody>
          <a:bodyPr/>
          <a:lstStyle>
            <a:lvl1pPr>
              <a:defRPr/>
            </a:lvl1pPr>
          </a:lstStyle>
          <a:p>
            <a:pPr>
              <a:defRPr/>
            </a:pPr>
            <a:fld id="{1277086E-3750-4CDF-84F3-A5CAEEAA3416}" type="slidenum">
              <a:rPr lang="en-US" altLang="en-US"/>
              <a:pPr>
                <a:defRPr/>
              </a:pPr>
              <a:t>‹#›</a:t>
            </a:fld>
            <a:endParaRPr lang="en-US" altLang="en-US"/>
          </a:p>
        </p:txBody>
      </p:sp>
    </p:spTree>
    <p:extLst>
      <p:ext uri="{BB962C8B-B14F-4D97-AF65-F5344CB8AC3E}">
        <p14:creationId xmlns:p14="http://schemas.microsoft.com/office/powerpoint/2010/main" val="29041762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42901" y="341313"/>
            <a:ext cx="8801099" cy="1063625"/>
          </a:xfrm>
        </p:spPr>
        <p:txBody>
          <a:bodyPr/>
          <a:lstStyle/>
          <a:p>
            <a:r>
              <a:rPr lang="en-US" smtClean="0"/>
              <a:t>Click to edit Master title style</a:t>
            </a:r>
            <a:endParaRPr lang="en-GB"/>
          </a:p>
        </p:txBody>
      </p:sp>
      <p:sp>
        <p:nvSpPr>
          <p:cNvPr id="3" name="Content Placeholder 2"/>
          <p:cNvSpPr>
            <a:spLocks noGrp="1"/>
          </p:cNvSpPr>
          <p:nvPr>
            <p:ph idx="1"/>
          </p:nvPr>
        </p:nvSpPr>
        <p:spPr>
          <a:xfrm>
            <a:off x="342901" y="1955800"/>
            <a:ext cx="8559800" cy="4198938"/>
          </a:xfrm>
        </p:spPr>
        <p:txBody>
          <a:bodyPr/>
          <a:lstStyle>
            <a:lvl1pPr>
              <a:defRPr sz="2000" b="0">
                <a:effectLst/>
              </a:defRPr>
            </a:lvl1pPr>
            <a:lvl2pPr>
              <a:defRPr sz="1900"/>
            </a:lvl2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Slide Number Placeholder 5"/>
          <p:cNvSpPr>
            <a:spLocks noGrp="1"/>
          </p:cNvSpPr>
          <p:nvPr>
            <p:ph type="sldNum" sz="quarter" idx="10"/>
          </p:nvPr>
        </p:nvSpPr>
        <p:spPr/>
        <p:txBody>
          <a:bodyPr/>
          <a:lstStyle>
            <a:lvl1pPr>
              <a:defRPr/>
            </a:lvl1pPr>
          </a:lstStyle>
          <a:p>
            <a:pPr>
              <a:defRPr/>
            </a:pPr>
            <a:fld id="{D6CB1C10-7D29-499E-B9CF-4A8CAB8AFF8F}" type="slidenum">
              <a:rPr lang="en-US" altLang="en-US"/>
              <a:pPr>
                <a:defRPr/>
              </a:pPr>
              <a:t>‹#›</a:t>
            </a:fld>
            <a:endParaRPr lang="en-US" altLang="en-US"/>
          </a:p>
        </p:txBody>
      </p:sp>
    </p:spTree>
    <p:extLst>
      <p:ext uri="{BB962C8B-B14F-4D97-AF65-F5344CB8AC3E}">
        <p14:creationId xmlns:p14="http://schemas.microsoft.com/office/powerpoint/2010/main" val="33469443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Slide Number Placeholder 5"/>
          <p:cNvSpPr>
            <a:spLocks noGrp="1"/>
          </p:cNvSpPr>
          <p:nvPr>
            <p:ph type="sldNum" sz="quarter" idx="10"/>
          </p:nvPr>
        </p:nvSpPr>
        <p:spPr/>
        <p:txBody>
          <a:bodyPr/>
          <a:lstStyle>
            <a:lvl1pPr>
              <a:defRPr/>
            </a:lvl1pPr>
          </a:lstStyle>
          <a:p>
            <a:pPr>
              <a:defRPr/>
            </a:pPr>
            <a:fld id="{9F4354EC-4F47-4793-92C0-D733E818D239}" type="slidenum">
              <a:rPr lang="en-US" altLang="en-US"/>
              <a:pPr>
                <a:defRPr/>
              </a:pPr>
              <a:t>‹#›</a:t>
            </a:fld>
            <a:endParaRPr lang="en-US" altLang="en-US"/>
          </a:p>
        </p:txBody>
      </p:sp>
    </p:spTree>
    <p:extLst>
      <p:ext uri="{BB962C8B-B14F-4D97-AF65-F5344CB8AC3E}">
        <p14:creationId xmlns:p14="http://schemas.microsoft.com/office/powerpoint/2010/main" val="35577023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Slide Number Placeholder 5"/>
          <p:cNvSpPr>
            <a:spLocks noGrp="1"/>
          </p:cNvSpPr>
          <p:nvPr>
            <p:ph type="sldNum" sz="quarter" idx="10"/>
          </p:nvPr>
        </p:nvSpPr>
        <p:spPr/>
        <p:txBody>
          <a:bodyPr/>
          <a:lstStyle>
            <a:lvl1pPr>
              <a:defRPr/>
            </a:lvl1pPr>
          </a:lstStyle>
          <a:p>
            <a:pPr>
              <a:defRPr/>
            </a:pPr>
            <a:fld id="{C995975B-113E-44D2-B1EF-B4B7A610677D}" type="slidenum">
              <a:rPr lang="en-US" altLang="en-US"/>
              <a:pPr>
                <a:defRPr/>
              </a:pPr>
              <a:t>‹#›</a:t>
            </a:fld>
            <a:endParaRPr lang="en-US" altLang="en-US"/>
          </a:p>
        </p:txBody>
      </p:sp>
    </p:spTree>
    <p:extLst>
      <p:ext uri="{BB962C8B-B14F-4D97-AF65-F5344CB8AC3E}">
        <p14:creationId xmlns:p14="http://schemas.microsoft.com/office/powerpoint/2010/main" val="1021662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Slide Number Placeholder 5"/>
          <p:cNvSpPr>
            <a:spLocks noGrp="1"/>
          </p:cNvSpPr>
          <p:nvPr>
            <p:ph type="sldNum" sz="quarter" idx="10"/>
          </p:nvPr>
        </p:nvSpPr>
        <p:spPr/>
        <p:txBody>
          <a:bodyPr/>
          <a:lstStyle>
            <a:lvl1pPr>
              <a:defRPr/>
            </a:lvl1pPr>
          </a:lstStyle>
          <a:p>
            <a:pPr>
              <a:defRPr/>
            </a:pPr>
            <a:fld id="{2FF1342B-55EC-4657-B91D-20BFDEBC4ED3}" type="slidenum">
              <a:rPr lang="en-US" altLang="en-US"/>
              <a:pPr>
                <a:defRPr/>
              </a:pPr>
              <a:t>‹#›</a:t>
            </a:fld>
            <a:endParaRPr lang="en-US" altLang="en-US"/>
          </a:p>
        </p:txBody>
      </p:sp>
    </p:spTree>
    <p:extLst>
      <p:ext uri="{BB962C8B-B14F-4D97-AF65-F5344CB8AC3E}">
        <p14:creationId xmlns:p14="http://schemas.microsoft.com/office/powerpoint/2010/main" val="37386781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Slide Number Placeholder 5"/>
          <p:cNvSpPr>
            <a:spLocks noGrp="1"/>
          </p:cNvSpPr>
          <p:nvPr>
            <p:ph type="sldNum" sz="quarter" idx="10"/>
          </p:nvPr>
        </p:nvSpPr>
        <p:spPr/>
        <p:txBody>
          <a:bodyPr/>
          <a:lstStyle>
            <a:lvl1pPr>
              <a:defRPr/>
            </a:lvl1pPr>
          </a:lstStyle>
          <a:p>
            <a:pPr>
              <a:defRPr/>
            </a:pPr>
            <a:fld id="{DDABAAA6-8A26-41CF-839F-4BFFAC3DAE16}" type="slidenum">
              <a:rPr lang="en-US" altLang="en-US"/>
              <a:pPr>
                <a:defRPr/>
              </a:pPr>
              <a:t>‹#›</a:t>
            </a:fld>
            <a:endParaRPr lang="en-US" altLang="en-US"/>
          </a:p>
        </p:txBody>
      </p:sp>
    </p:spTree>
    <p:extLst>
      <p:ext uri="{BB962C8B-B14F-4D97-AF65-F5344CB8AC3E}">
        <p14:creationId xmlns:p14="http://schemas.microsoft.com/office/powerpoint/2010/main" val="30469994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5"/>
          <p:cNvSpPr>
            <a:spLocks noGrp="1"/>
          </p:cNvSpPr>
          <p:nvPr>
            <p:ph type="sldNum" sz="quarter" idx="10"/>
          </p:nvPr>
        </p:nvSpPr>
        <p:spPr/>
        <p:txBody>
          <a:bodyPr/>
          <a:lstStyle>
            <a:lvl1pPr>
              <a:defRPr/>
            </a:lvl1pPr>
          </a:lstStyle>
          <a:p>
            <a:pPr>
              <a:defRPr/>
            </a:pPr>
            <a:fld id="{BB7ABCE0-5CB8-4A94-8A43-AEE52221AF00}" type="slidenum">
              <a:rPr lang="en-US" altLang="en-US"/>
              <a:pPr>
                <a:defRPr/>
              </a:pPr>
              <a:t>‹#›</a:t>
            </a:fld>
            <a:endParaRPr lang="en-US" altLang="en-US"/>
          </a:p>
        </p:txBody>
      </p:sp>
    </p:spTree>
    <p:extLst>
      <p:ext uri="{BB962C8B-B14F-4D97-AF65-F5344CB8AC3E}">
        <p14:creationId xmlns:p14="http://schemas.microsoft.com/office/powerpoint/2010/main" val="41406908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5"/>
          <p:cNvSpPr>
            <a:spLocks noGrp="1"/>
          </p:cNvSpPr>
          <p:nvPr>
            <p:ph type="sldNum" sz="quarter" idx="10"/>
          </p:nvPr>
        </p:nvSpPr>
        <p:spPr/>
        <p:txBody>
          <a:bodyPr/>
          <a:lstStyle>
            <a:lvl1pPr>
              <a:defRPr/>
            </a:lvl1pPr>
          </a:lstStyle>
          <a:p>
            <a:pPr>
              <a:defRPr/>
            </a:pPr>
            <a:fld id="{12321787-172E-4760-97CA-F8C9DCA41F4E}" type="slidenum">
              <a:rPr lang="en-US" altLang="en-US"/>
              <a:pPr>
                <a:defRPr/>
              </a:pPr>
              <a:t>‹#›</a:t>
            </a:fld>
            <a:endParaRPr lang="en-US" altLang="en-US"/>
          </a:p>
        </p:txBody>
      </p:sp>
    </p:spTree>
    <p:extLst>
      <p:ext uri="{BB962C8B-B14F-4D97-AF65-F5344CB8AC3E}">
        <p14:creationId xmlns:p14="http://schemas.microsoft.com/office/powerpoint/2010/main" val="26222517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lIns="91440" tIns="45720" rIns="91440" bIns="45720"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5"/>
          <p:cNvSpPr>
            <a:spLocks noGrp="1"/>
          </p:cNvSpPr>
          <p:nvPr>
            <p:ph type="sldNum" sz="quarter" idx="10"/>
          </p:nvPr>
        </p:nvSpPr>
        <p:spPr/>
        <p:txBody>
          <a:bodyPr/>
          <a:lstStyle>
            <a:lvl1pPr>
              <a:defRPr/>
            </a:lvl1pPr>
          </a:lstStyle>
          <a:p>
            <a:pPr>
              <a:defRPr/>
            </a:pPr>
            <a:fld id="{E1B73846-0B55-4FDF-BAE7-CB6D823B53A9}" type="slidenum">
              <a:rPr lang="en-US" altLang="en-US"/>
              <a:pPr>
                <a:defRPr/>
              </a:pPr>
              <a:t>‹#›</a:t>
            </a:fld>
            <a:endParaRPr lang="en-US" altLang="en-US"/>
          </a:p>
        </p:txBody>
      </p:sp>
    </p:spTree>
    <p:extLst>
      <p:ext uri="{BB962C8B-B14F-4D97-AF65-F5344CB8AC3E}">
        <p14:creationId xmlns:p14="http://schemas.microsoft.com/office/powerpoint/2010/main" val="35417338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4025" y="341313"/>
            <a:ext cx="8689975" cy="1063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bodyPr>
          <a:lstStyle/>
          <a:p>
            <a:pPr lvl="0"/>
            <a:r>
              <a:rPr lang="en-US" altLang="en-US" smtClean="0"/>
              <a:t>Click to edit Master title style</a:t>
            </a:r>
          </a:p>
        </p:txBody>
      </p:sp>
      <p:sp>
        <p:nvSpPr>
          <p:cNvPr id="1027" name="Text Placeholder 2"/>
          <p:cNvSpPr>
            <a:spLocks noGrp="1"/>
          </p:cNvSpPr>
          <p:nvPr>
            <p:ph type="body" idx="1"/>
          </p:nvPr>
        </p:nvSpPr>
        <p:spPr bwMode="auto">
          <a:xfrm>
            <a:off x="454025" y="2247900"/>
            <a:ext cx="8591550" cy="3906838"/>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6" name="Slide Number Placeholder 5"/>
          <p:cNvSpPr>
            <a:spLocks noGrp="1"/>
          </p:cNvSpPr>
          <p:nvPr>
            <p:ph type="sldNum" sz="quarter" idx="4"/>
          </p:nvPr>
        </p:nvSpPr>
        <p:spPr>
          <a:xfrm>
            <a:off x="8482013" y="6340475"/>
            <a:ext cx="563562"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smtClean="0">
                <a:solidFill>
                  <a:schemeClr val="bg1"/>
                </a:solidFill>
              </a:defRPr>
            </a:lvl1pPr>
          </a:lstStyle>
          <a:p>
            <a:pPr>
              <a:defRPr/>
            </a:pPr>
            <a:fld id="{A658D374-02D5-4A7E-8761-D224A3A1B0B7}"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95" r:id="rId1"/>
    <p:sldLayoutId id="2147483685" r:id="rId2"/>
    <p:sldLayoutId id="2147483686" r:id="rId3"/>
    <p:sldLayoutId id="2147483687" r:id="rId4"/>
    <p:sldLayoutId id="2147483688" r:id="rId5"/>
    <p:sldLayoutId id="2147483689" r:id="rId6"/>
    <p:sldLayoutId id="2147483690" r:id="rId7"/>
    <p:sldLayoutId id="2147483691" r:id="rId8"/>
    <p:sldLayoutId id="2147483692" r:id="rId9"/>
    <p:sldLayoutId id="2147483693" r:id="rId10"/>
    <p:sldLayoutId id="2147483694" r:id="rId11"/>
  </p:sldLayoutIdLst>
  <p:hf hdr="0" ftr="0" dt="0"/>
  <p:txStyles>
    <p:titleStyle>
      <a:lvl1pPr algn="l" rtl="0" eaLnBrk="0" fontAlgn="base" hangingPunct="0">
        <a:spcBef>
          <a:spcPct val="0"/>
        </a:spcBef>
        <a:spcAft>
          <a:spcPct val="0"/>
        </a:spcAft>
        <a:defRPr sz="3200" b="1" kern="1200">
          <a:solidFill>
            <a:schemeClr val="bg1"/>
          </a:solidFill>
          <a:latin typeface="Arial" charset="0"/>
          <a:ea typeface="+mj-ea"/>
          <a:cs typeface="+mj-cs"/>
        </a:defRPr>
      </a:lvl1pPr>
      <a:lvl2pPr algn="l" rtl="0" eaLnBrk="0" fontAlgn="base" hangingPunct="0">
        <a:spcBef>
          <a:spcPct val="0"/>
        </a:spcBef>
        <a:spcAft>
          <a:spcPct val="0"/>
        </a:spcAft>
        <a:defRPr sz="3200" b="1">
          <a:solidFill>
            <a:schemeClr val="bg1"/>
          </a:solidFill>
          <a:latin typeface="Arial" charset="0"/>
        </a:defRPr>
      </a:lvl2pPr>
      <a:lvl3pPr algn="l" rtl="0" eaLnBrk="0" fontAlgn="base" hangingPunct="0">
        <a:spcBef>
          <a:spcPct val="0"/>
        </a:spcBef>
        <a:spcAft>
          <a:spcPct val="0"/>
        </a:spcAft>
        <a:defRPr sz="3200" b="1">
          <a:solidFill>
            <a:schemeClr val="bg1"/>
          </a:solidFill>
          <a:latin typeface="Arial" charset="0"/>
        </a:defRPr>
      </a:lvl3pPr>
      <a:lvl4pPr algn="l" rtl="0" eaLnBrk="0" fontAlgn="base" hangingPunct="0">
        <a:spcBef>
          <a:spcPct val="0"/>
        </a:spcBef>
        <a:spcAft>
          <a:spcPct val="0"/>
        </a:spcAft>
        <a:defRPr sz="3200" b="1">
          <a:solidFill>
            <a:schemeClr val="bg1"/>
          </a:solidFill>
          <a:latin typeface="Arial" charset="0"/>
        </a:defRPr>
      </a:lvl4pPr>
      <a:lvl5pPr algn="l" rtl="0" eaLnBrk="0" fontAlgn="base" hangingPunct="0">
        <a:spcBef>
          <a:spcPct val="0"/>
        </a:spcBef>
        <a:spcAft>
          <a:spcPct val="0"/>
        </a:spcAft>
        <a:defRPr sz="3200" b="1">
          <a:solidFill>
            <a:schemeClr val="bg1"/>
          </a:solidFill>
          <a:latin typeface="Arial" charset="0"/>
        </a:defRPr>
      </a:lvl5pPr>
      <a:lvl6pPr marL="457200" algn="l" rtl="0" fontAlgn="base">
        <a:spcBef>
          <a:spcPct val="0"/>
        </a:spcBef>
        <a:spcAft>
          <a:spcPct val="0"/>
        </a:spcAft>
        <a:defRPr sz="3400">
          <a:solidFill>
            <a:schemeClr val="tx2"/>
          </a:solidFill>
          <a:latin typeface="Arial" charset="0"/>
        </a:defRPr>
      </a:lvl6pPr>
      <a:lvl7pPr marL="914400" algn="l" rtl="0" fontAlgn="base">
        <a:spcBef>
          <a:spcPct val="0"/>
        </a:spcBef>
        <a:spcAft>
          <a:spcPct val="0"/>
        </a:spcAft>
        <a:defRPr sz="3400">
          <a:solidFill>
            <a:schemeClr val="tx2"/>
          </a:solidFill>
          <a:latin typeface="Arial" charset="0"/>
        </a:defRPr>
      </a:lvl7pPr>
      <a:lvl8pPr marL="1371600" algn="l" rtl="0" fontAlgn="base">
        <a:spcBef>
          <a:spcPct val="0"/>
        </a:spcBef>
        <a:spcAft>
          <a:spcPct val="0"/>
        </a:spcAft>
        <a:defRPr sz="3400">
          <a:solidFill>
            <a:schemeClr val="tx2"/>
          </a:solidFill>
          <a:latin typeface="Arial" charset="0"/>
        </a:defRPr>
      </a:lvl8pPr>
      <a:lvl9pPr marL="1828800" algn="l" rtl="0" fontAlgn="base">
        <a:spcBef>
          <a:spcPct val="0"/>
        </a:spcBef>
        <a:spcAft>
          <a:spcPct val="0"/>
        </a:spcAft>
        <a:defRPr sz="3400">
          <a:solidFill>
            <a:schemeClr val="tx2"/>
          </a:solidFill>
          <a:latin typeface="Arial" charset="0"/>
        </a:defRPr>
      </a:lvl9pPr>
    </p:titleStyle>
    <p:bodyStyle>
      <a:lvl1pPr algn="l" rtl="0" eaLnBrk="0" fontAlgn="base" hangingPunct="0">
        <a:spcBef>
          <a:spcPct val="20000"/>
        </a:spcBef>
        <a:spcAft>
          <a:spcPct val="0"/>
        </a:spcAft>
        <a:buClr>
          <a:schemeClr val="tx2"/>
        </a:buClr>
        <a:buFont typeface="Wingdings" panose="05000000000000000000" pitchFamily="2" charset="2"/>
        <a:defRPr sz="2200" b="1" kern="1200">
          <a:solidFill>
            <a:schemeClr val="tx2"/>
          </a:solidFill>
          <a:effectLst>
            <a:outerShdw blurRad="38100" dist="38100" dir="2700000" algn="tl">
              <a:srgbClr val="C0C0C0"/>
            </a:outerShdw>
          </a:effectLst>
          <a:latin typeface="Arial" charset="0"/>
          <a:ea typeface="+mn-ea"/>
          <a:cs typeface="+mn-cs"/>
        </a:defRPr>
      </a:lvl1pPr>
      <a:lvl2pPr marL="268288" indent="-266700" algn="l" rtl="0" eaLnBrk="0" fontAlgn="base" hangingPunct="0">
        <a:spcBef>
          <a:spcPct val="20000"/>
        </a:spcBef>
        <a:spcAft>
          <a:spcPct val="0"/>
        </a:spcAft>
        <a:buClr>
          <a:schemeClr val="tx2"/>
        </a:buClr>
        <a:buSzPct val="80000"/>
        <a:buFont typeface="Wingdings" panose="05000000000000000000" pitchFamily="2" charset="2"/>
        <a:buChar char="è"/>
        <a:defRPr sz="2000" kern="1200">
          <a:solidFill>
            <a:schemeClr val="tx1"/>
          </a:solidFill>
          <a:latin typeface="Arial" charset="0"/>
          <a:ea typeface="+mn-ea"/>
          <a:cs typeface="+mn-cs"/>
        </a:defRPr>
      </a:lvl2pPr>
      <a:lvl3pPr marL="550863" indent="-280988" algn="l" rtl="0" eaLnBrk="0" fontAlgn="base" hangingPunct="0">
        <a:spcBef>
          <a:spcPct val="20000"/>
        </a:spcBef>
        <a:spcAft>
          <a:spcPct val="0"/>
        </a:spcAft>
        <a:buClr>
          <a:schemeClr val="tx2"/>
        </a:buClr>
        <a:buFont typeface="Wingdings" panose="05000000000000000000" pitchFamily="2" charset="2"/>
        <a:buChar char="§"/>
        <a:defRPr kern="1200">
          <a:solidFill>
            <a:schemeClr val="tx1"/>
          </a:solidFill>
          <a:latin typeface="Arial" charset="0"/>
          <a:ea typeface="+mn-ea"/>
          <a:cs typeface="+mn-cs"/>
        </a:defRPr>
      </a:lvl3pPr>
      <a:lvl4pPr marL="820738" indent="-268288" algn="l" rtl="0" eaLnBrk="0" fontAlgn="base" hangingPunct="0">
        <a:spcBef>
          <a:spcPct val="20000"/>
        </a:spcBef>
        <a:spcAft>
          <a:spcPct val="0"/>
        </a:spcAft>
        <a:buClr>
          <a:schemeClr val="tx2"/>
        </a:buClr>
        <a:buFont typeface="Arial" panose="020B0604020202020204" pitchFamily="34" charset="0"/>
        <a:buChar char="–"/>
        <a:defRPr kern="1200">
          <a:solidFill>
            <a:schemeClr val="tx1"/>
          </a:solidFill>
          <a:latin typeface="Arial" charset="0"/>
          <a:ea typeface="+mn-ea"/>
          <a:cs typeface="+mn-cs"/>
        </a:defRPr>
      </a:lvl4pPr>
      <a:lvl5pPr marL="1062038" indent="-239713" algn="l" rtl="0" eaLnBrk="0" fontAlgn="base" hangingPunct="0">
        <a:spcBef>
          <a:spcPct val="20000"/>
        </a:spcBef>
        <a:spcAft>
          <a:spcPct val="0"/>
        </a:spcAft>
        <a:buClr>
          <a:schemeClr val="tx2"/>
        </a:buClr>
        <a:buFont typeface="Arial" panose="020B0604020202020204" pitchFamily="34" charset="0"/>
        <a:buChar char="–"/>
        <a:defRPr sz="1600" kern="1200">
          <a:solidFill>
            <a:schemeClr val="tx1"/>
          </a:solidFill>
          <a:latin typeface="Arial"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ww.michigan.gov/documents/mde/Educator_Evaluations_At-A-Glance_522133_7.pdf"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15"/>
          <p:cNvSpPr>
            <a:spLocks noGrp="1"/>
          </p:cNvSpPr>
          <p:nvPr>
            <p:ph type="ctrTitle"/>
          </p:nvPr>
        </p:nvSpPr>
        <p:spPr>
          <a:xfrm>
            <a:off x="344843" y="2594497"/>
            <a:ext cx="4621213" cy="1162050"/>
          </a:xfrm>
        </p:spPr>
        <p:txBody>
          <a:bodyPr/>
          <a:lstStyle/>
          <a:p>
            <a:r>
              <a:rPr lang="en-US" altLang="en-US" dirty="0" smtClean="0"/>
              <a:t>Why and How </a:t>
            </a:r>
            <a:br>
              <a:rPr lang="en-US" altLang="en-US" dirty="0" smtClean="0"/>
            </a:br>
            <a:r>
              <a:rPr lang="en-US" altLang="en-US" dirty="0" smtClean="0"/>
              <a:t>Teachers Transform Instruction</a:t>
            </a:r>
            <a:endParaRPr lang="en-US" altLang="en-US" dirty="0"/>
          </a:p>
        </p:txBody>
      </p:sp>
      <p:sp>
        <p:nvSpPr>
          <p:cNvPr id="2" name="Text Placeholder 1"/>
          <p:cNvSpPr>
            <a:spLocks noGrp="1"/>
          </p:cNvSpPr>
          <p:nvPr>
            <p:ph type="body" idx="1"/>
          </p:nvPr>
        </p:nvSpPr>
        <p:spPr>
          <a:xfrm>
            <a:off x="344843" y="4077814"/>
            <a:ext cx="4627563" cy="534987"/>
          </a:xfrm>
        </p:spPr>
        <p:txBody>
          <a:bodyPr/>
          <a:lstStyle/>
          <a:p>
            <a:r>
              <a:rPr lang="en-US" dirty="0" smtClean="0"/>
              <a:t>What a Journey!!</a:t>
            </a:r>
            <a:endParaRPr lang="en-US" dirty="0"/>
          </a:p>
        </p:txBody>
      </p:sp>
      <p:sp>
        <p:nvSpPr>
          <p:cNvPr id="4100" name="Rectangle 17"/>
          <p:cNvSpPr>
            <a:spLocks/>
          </p:cNvSpPr>
          <p:nvPr/>
        </p:nvSpPr>
        <p:spPr bwMode="auto">
          <a:xfrm>
            <a:off x="5197475" y="5924550"/>
            <a:ext cx="3848100" cy="268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Bef>
                <a:spcPct val="20000"/>
              </a:spcBef>
              <a:buClr>
                <a:schemeClr val="tx2"/>
              </a:buClr>
              <a:buFont typeface="Wingdings" panose="05000000000000000000" pitchFamily="2" charset="2"/>
              <a:defRPr sz="2200" b="1">
                <a:solidFill>
                  <a:schemeClr val="tx2"/>
                </a:solidFill>
                <a:latin typeface="Arial" panose="020B0604020202020204" pitchFamily="34" charset="0"/>
              </a:defRPr>
            </a:lvl1pPr>
            <a:lvl2pPr marL="1588" indent="-266700">
              <a:spcBef>
                <a:spcPct val="20000"/>
              </a:spcBef>
              <a:buClr>
                <a:schemeClr val="tx2"/>
              </a:buClr>
              <a:buSzPct val="80000"/>
              <a:buFont typeface="Wingdings" panose="05000000000000000000" pitchFamily="2" charset="2"/>
              <a:buChar char="è"/>
              <a:defRPr sz="2000">
                <a:solidFill>
                  <a:schemeClr val="tx1"/>
                </a:solidFill>
                <a:latin typeface="Arial" panose="020B0604020202020204" pitchFamily="34" charset="0"/>
              </a:defRPr>
            </a:lvl2pPr>
            <a:lvl3pPr marL="269875" indent="-280988">
              <a:spcBef>
                <a:spcPct val="20000"/>
              </a:spcBef>
              <a:buClr>
                <a:schemeClr val="tx2"/>
              </a:buClr>
              <a:buFont typeface="Wingdings" panose="05000000000000000000" pitchFamily="2" charset="2"/>
              <a:buChar char="§"/>
              <a:defRPr>
                <a:solidFill>
                  <a:schemeClr val="tx1"/>
                </a:solidFill>
                <a:latin typeface="Arial" panose="020B0604020202020204" pitchFamily="34" charset="0"/>
              </a:defRPr>
            </a:lvl3pPr>
            <a:lvl4pPr marL="485775" indent="66675">
              <a:spcBef>
                <a:spcPct val="20000"/>
              </a:spcBef>
              <a:buClr>
                <a:schemeClr val="tx2"/>
              </a:buClr>
              <a:buFont typeface="Arial" panose="020B0604020202020204" pitchFamily="34" charset="0"/>
              <a:buChar char="–"/>
              <a:defRPr>
                <a:solidFill>
                  <a:schemeClr val="tx1"/>
                </a:solidFill>
                <a:latin typeface="Arial" panose="020B0604020202020204" pitchFamily="34" charset="0"/>
              </a:defRPr>
            </a:lvl4pPr>
            <a:lvl5pPr marL="741363" indent="80963">
              <a:spcBef>
                <a:spcPct val="20000"/>
              </a:spcBef>
              <a:buClr>
                <a:schemeClr val="tx2"/>
              </a:buClr>
              <a:buFont typeface="Arial" panose="020B0604020202020204" pitchFamily="34" charset="0"/>
              <a:buChar char="–"/>
              <a:defRPr sz="1600">
                <a:solidFill>
                  <a:schemeClr val="tx1"/>
                </a:solidFill>
                <a:latin typeface="Arial" panose="020B0604020202020204" pitchFamily="34" charset="0"/>
              </a:defRPr>
            </a:lvl5pPr>
            <a:lvl6pPr marL="1198563" indent="80963" eaLnBrk="0" fontAlgn="base" hangingPunct="0">
              <a:spcBef>
                <a:spcPct val="20000"/>
              </a:spcBef>
              <a:spcAft>
                <a:spcPct val="0"/>
              </a:spcAft>
              <a:buClr>
                <a:schemeClr val="tx2"/>
              </a:buClr>
              <a:buFont typeface="Arial" panose="020B0604020202020204" pitchFamily="34" charset="0"/>
              <a:buChar char="–"/>
              <a:defRPr sz="1600">
                <a:solidFill>
                  <a:schemeClr val="tx1"/>
                </a:solidFill>
                <a:latin typeface="Arial" panose="020B0604020202020204" pitchFamily="34" charset="0"/>
              </a:defRPr>
            </a:lvl6pPr>
            <a:lvl7pPr marL="1655763" indent="80963" eaLnBrk="0" fontAlgn="base" hangingPunct="0">
              <a:spcBef>
                <a:spcPct val="20000"/>
              </a:spcBef>
              <a:spcAft>
                <a:spcPct val="0"/>
              </a:spcAft>
              <a:buClr>
                <a:schemeClr val="tx2"/>
              </a:buClr>
              <a:buFont typeface="Arial" panose="020B0604020202020204" pitchFamily="34" charset="0"/>
              <a:buChar char="–"/>
              <a:defRPr sz="1600">
                <a:solidFill>
                  <a:schemeClr val="tx1"/>
                </a:solidFill>
                <a:latin typeface="Arial" panose="020B0604020202020204" pitchFamily="34" charset="0"/>
              </a:defRPr>
            </a:lvl7pPr>
            <a:lvl8pPr marL="2112963" indent="80963" eaLnBrk="0" fontAlgn="base" hangingPunct="0">
              <a:spcBef>
                <a:spcPct val="20000"/>
              </a:spcBef>
              <a:spcAft>
                <a:spcPct val="0"/>
              </a:spcAft>
              <a:buClr>
                <a:schemeClr val="tx2"/>
              </a:buClr>
              <a:buFont typeface="Arial" panose="020B0604020202020204" pitchFamily="34" charset="0"/>
              <a:buChar char="–"/>
              <a:defRPr sz="1600">
                <a:solidFill>
                  <a:schemeClr val="tx1"/>
                </a:solidFill>
                <a:latin typeface="Arial" panose="020B0604020202020204" pitchFamily="34" charset="0"/>
              </a:defRPr>
            </a:lvl8pPr>
            <a:lvl9pPr marL="2570163" indent="80963" eaLnBrk="0" fontAlgn="base" hangingPunct="0">
              <a:spcBef>
                <a:spcPct val="20000"/>
              </a:spcBef>
              <a:spcAft>
                <a:spcPct val="0"/>
              </a:spcAft>
              <a:buClr>
                <a:schemeClr val="tx2"/>
              </a:buClr>
              <a:buFont typeface="Arial" panose="020B0604020202020204" pitchFamily="34" charset="0"/>
              <a:buChar char="–"/>
              <a:defRPr sz="1600">
                <a:solidFill>
                  <a:schemeClr val="tx1"/>
                </a:solidFill>
                <a:latin typeface="Arial" panose="020B0604020202020204" pitchFamily="34" charset="0"/>
              </a:defRPr>
            </a:lvl9pPr>
          </a:lstStyle>
          <a:p>
            <a:r>
              <a:rPr lang="en-US" altLang="en-US" sz="1500" dirty="0" smtClean="0"/>
              <a:t>Barb Light</a:t>
            </a:r>
            <a:endParaRPr lang="en-US" altLang="en-US" sz="1500" dirty="0"/>
          </a:p>
        </p:txBody>
      </p:sp>
      <p:sp>
        <p:nvSpPr>
          <p:cNvPr id="4101" name="Rectangle 18"/>
          <p:cNvSpPr>
            <a:spLocks/>
          </p:cNvSpPr>
          <p:nvPr/>
        </p:nvSpPr>
        <p:spPr bwMode="auto">
          <a:xfrm>
            <a:off x="5197475" y="6192838"/>
            <a:ext cx="3848100" cy="268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Bef>
                <a:spcPct val="20000"/>
              </a:spcBef>
              <a:buClr>
                <a:schemeClr val="tx2"/>
              </a:buClr>
              <a:buFont typeface="Wingdings" panose="05000000000000000000" pitchFamily="2" charset="2"/>
              <a:defRPr sz="2200" b="1">
                <a:solidFill>
                  <a:schemeClr val="tx2"/>
                </a:solidFill>
                <a:latin typeface="Arial" panose="020B0604020202020204" pitchFamily="34" charset="0"/>
              </a:defRPr>
            </a:lvl1pPr>
            <a:lvl2pPr marL="1588" indent="-266700">
              <a:spcBef>
                <a:spcPct val="20000"/>
              </a:spcBef>
              <a:buClr>
                <a:schemeClr val="tx2"/>
              </a:buClr>
              <a:buSzPct val="80000"/>
              <a:buFont typeface="Wingdings" panose="05000000000000000000" pitchFamily="2" charset="2"/>
              <a:buChar char="è"/>
              <a:defRPr sz="2000">
                <a:solidFill>
                  <a:schemeClr val="tx1"/>
                </a:solidFill>
                <a:latin typeface="Arial" panose="020B0604020202020204" pitchFamily="34" charset="0"/>
              </a:defRPr>
            </a:lvl2pPr>
            <a:lvl3pPr marL="269875" indent="-280988">
              <a:spcBef>
                <a:spcPct val="20000"/>
              </a:spcBef>
              <a:buClr>
                <a:schemeClr val="tx2"/>
              </a:buClr>
              <a:buFont typeface="Wingdings" panose="05000000000000000000" pitchFamily="2" charset="2"/>
              <a:buChar char="§"/>
              <a:defRPr>
                <a:solidFill>
                  <a:schemeClr val="tx1"/>
                </a:solidFill>
                <a:latin typeface="Arial" panose="020B0604020202020204" pitchFamily="34" charset="0"/>
              </a:defRPr>
            </a:lvl3pPr>
            <a:lvl4pPr marL="485775" indent="66675">
              <a:spcBef>
                <a:spcPct val="20000"/>
              </a:spcBef>
              <a:buClr>
                <a:schemeClr val="tx2"/>
              </a:buClr>
              <a:buFont typeface="Arial" panose="020B0604020202020204" pitchFamily="34" charset="0"/>
              <a:buChar char="–"/>
              <a:defRPr>
                <a:solidFill>
                  <a:schemeClr val="tx1"/>
                </a:solidFill>
                <a:latin typeface="Arial" panose="020B0604020202020204" pitchFamily="34" charset="0"/>
              </a:defRPr>
            </a:lvl4pPr>
            <a:lvl5pPr marL="741363" indent="80963">
              <a:spcBef>
                <a:spcPct val="20000"/>
              </a:spcBef>
              <a:buClr>
                <a:schemeClr val="tx2"/>
              </a:buClr>
              <a:buFont typeface="Arial" panose="020B0604020202020204" pitchFamily="34" charset="0"/>
              <a:buChar char="–"/>
              <a:defRPr sz="1600">
                <a:solidFill>
                  <a:schemeClr val="tx1"/>
                </a:solidFill>
                <a:latin typeface="Arial" panose="020B0604020202020204" pitchFamily="34" charset="0"/>
              </a:defRPr>
            </a:lvl5pPr>
            <a:lvl6pPr marL="1198563" indent="80963" eaLnBrk="0" fontAlgn="base" hangingPunct="0">
              <a:spcBef>
                <a:spcPct val="20000"/>
              </a:spcBef>
              <a:spcAft>
                <a:spcPct val="0"/>
              </a:spcAft>
              <a:buClr>
                <a:schemeClr val="tx2"/>
              </a:buClr>
              <a:buFont typeface="Arial" panose="020B0604020202020204" pitchFamily="34" charset="0"/>
              <a:buChar char="–"/>
              <a:defRPr sz="1600">
                <a:solidFill>
                  <a:schemeClr val="tx1"/>
                </a:solidFill>
                <a:latin typeface="Arial" panose="020B0604020202020204" pitchFamily="34" charset="0"/>
              </a:defRPr>
            </a:lvl6pPr>
            <a:lvl7pPr marL="1655763" indent="80963" eaLnBrk="0" fontAlgn="base" hangingPunct="0">
              <a:spcBef>
                <a:spcPct val="20000"/>
              </a:spcBef>
              <a:spcAft>
                <a:spcPct val="0"/>
              </a:spcAft>
              <a:buClr>
                <a:schemeClr val="tx2"/>
              </a:buClr>
              <a:buFont typeface="Arial" panose="020B0604020202020204" pitchFamily="34" charset="0"/>
              <a:buChar char="–"/>
              <a:defRPr sz="1600">
                <a:solidFill>
                  <a:schemeClr val="tx1"/>
                </a:solidFill>
                <a:latin typeface="Arial" panose="020B0604020202020204" pitchFamily="34" charset="0"/>
              </a:defRPr>
            </a:lvl7pPr>
            <a:lvl8pPr marL="2112963" indent="80963" eaLnBrk="0" fontAlgn="base" hangingPunct="0">
              <a:spcBef>
                <a:spcPct val="20000"/>
              </a:spcBef>
              <a:spcAft>
                <a:spcPct val="0"/>
              </a:spcAft>
              <a:buClr>
                <a:schemeClr val="tx2"/>
              </a:buClr>
              <a:buFont typeface="Arial" panose="020B0604020202020204" pitchFamily="34" charset="0"/>
              <a:buChar char="–"/>
              <a:defRPr sz="1600">
                <a:solidFill>
                  <a:schemeClr val="tx1"/>
                </a:solidFill>
                <a:latin typeface="Arial" panose="020B0604020202020204" pitchFamily="34" charset="0"/>
              </a:defRPr>
            </a:lvl8pPr>
            <a:lvl9pPr marL="2570163" indent="80963" eaLnBrk="0" fontAlgn="base" hangingPunct="0">
              <a:spcBef>
                <a:spcPct val="20000"/>
              </a:spcBef>
              <a:spcAft>
                <a:spcPct val="0"/>
              </a:spcAft>
              <a:buClr>
                <a:schemeClr val="tx2"/>
              </a:buClr>
              <a:buFont typeface="Arial" panose="020B0604020202020204" pitchFamily="34" charset="0"/>
              <a:buChar char="–"/>
              <a:defRPr sz="1600">
                <a:solidFill>
                  <a:schemeClr val="tx1"/>
                </a:solidFill>
                <a:latin typeface="Arial" panose="020B0604020202020204" pitchFamily="34" charset="0"/>
              </a:defRPr>
            </a:lvl9pPr>
          </a:lstStyle>
          <a:p>
            <a:r>
              <a:rPr lang="en-US" altLang="en-US" sz="1500" dirty="0" smtClean="0">
                <a:solidFill>
                  <a:schemeClr val="bg1"/>
                </a:solidFill>
              </a:rPr>
              <a:t>March 2018</a:t>
            </a:r>
            <a:endParaRPr lang="en-US" altLang="en-US" sz="1500" dirty="0">
              <a:solidFill>
                <a:schemeClr val="bg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Research Questions</a:t>
            </a:r>
            <a:endParaRPr lang="en-US" dirty="0"/>
          </a:p>
        </p:txBody>
      </p:sp>
      <p:sp>
        <p:nvSpPr>
          <p:cNvPr id="3" name="Content Placeholder 2"/>
          <p:cNvSpPr>
            <a:spLocks noGrp="1"/>
          </p:cNvSpPr>
          <p:nvPr>
            <p:ph idx="1"/>
          </p:nvPr>
        </p:nvSpPr>
        <p:spPr/>
        <p:txBody>
          <a:bodyPr/>
          <a:lstStyle/>
          <a:p>
            <a:pPr lvl="0"/>
            <a:r>
              <a:rPr lang="en-US" dirty="0"/>
              <a:t>Research Question 2:  How do teachers transform their instruction? </a:t>
            </a:r>
          </a:p>
          <a:p>
            <a:pPr lvl="1"/>
            <a:r>
              <a:rPr lang="en-US" sz="2000" dirty="0"/>
              <a:t>Subquestion 2a: Is there a pattern of events or experiences that teachers use in learning new instructional techniques on the way to transforming their instruction?</a:t>
            </a:r>
          </a:p>
          <a:p>
            <a:pPr lvl="1"/>
            <a:r>
              <a:rPr lang="en-US" sz="2000" dirty="0"/>
              <a:t>Subquestion 2b:  How do teachers describe their own instruction and the transformation of instruction? </a:t>
            </a:r>
          </a:p>
          <a:p>
            <a:pPr lvl="1"/>
            <a:r>
              <a:rPr lang="en-US" sz="2000" dirty="0"/>
              <a:t>Subquestion 2c:  How does the transformation process illustrate or fit with the conceptual framework of this study? </a:t>
            </a:r>
          </a:p>
          <a:p>
            <a:endParaRPr lang="en-US" dirty="0"/>
          </a:p>
        </p:txBody>
      </p:sp>
      <p:sp>
        <p:nvSpPr>
          <p:cNvPr id="4" name="Slide Number Placeholder 3"/>
          <p:cNvSpPr>
            <a:spLocks noGrp="1"/>
          </p:cNvSpPr>
          <p:nvPr>
            <p:ph type="sldNum" sz="quarter" idx="10"/>
          </p:nvPr>
        </p:nvSpPr>
        <p:spPr/>
        <p:txBody>
          <a:bodyPr/>
          <a:lstStyle/>
          <a:p>
            <a:pPr>
              <a:defRPr/>
            </a:pPr>
            <a:fld id="{D6CB1C10-7D29-499E-B9CF-4A8CAB8AFF8F}" type="slidenum">
              <a:rPr lang="en-US" altLang="en-US" smtClean="0"/>
              <a:pPr>
                <a:defRPr/>
              </a:pPr>
              <a:t>10</a:t>
            </a:fld>
            <a:endParaRPr lang="en-US" altLang="en-US"/>
          </a:p>
        </p:txBody>
      </p:sp>
    </p:spTree>
    <p:extLst>
      <p:ext uri="{BB962C8B-B14F-4D97-AF65-F5344CB8AC3E}">
        <p14:creationId xmlns:p14="http://schemas.microsoft.com/office/powerpoint/2010/main" val="155837554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Conceptual Framework</a:t>
            </a:r>
            <a:endParaRPr lang="en-US" dirty="0"/>
          </a:p>
        </p:txBody>
      </p:sp>
      <p:sp>
        <p:nvSpPr>
          <p:cNvPr id="3" name="Content Placeholder 2"/>
          <p:cNvSpPr>
            <a:spLocks noGrp="1"/>
          </p:cNvSpPr>
          <p:nvPr>
            <p:ph idx="1"/>
          </p:nvPr>
        </p:nvSpPr>
        <p:spPr/>
        <p:txBody>
          <a:bodyPr/>
          <a:lstStyle/>
          <a:p>
            <a:pPr marL="342900" indent="-342900">
              <a:buFont typeface="Arial" panose="020B0604020202020204" pitchFamily="34" charset="0"/>
              <a:buChar char="•"/>
            </a:pPr>
            <a:r>
              <a:rPr lang="en-US" sz="2400" b="0" dirty="0" smtClean="0">
                <a:effectLst/>
              </a:rPr>
              <a:t>Brain-based learning theory (</a:t>
            </a:r>
            <a:r>
              <a:rPr lang="en-US" sz="2400" b="0" dirty="0" err="1" smtClean="0">
                <a:effectLst/>
              </a:rPr>
              <a:t>Leamnson</a:t>
            </a:r>
            <a:r>
              <a:rPr lang="en-US" sz="2400" b="0" dirty="0" smtClean="0">
                <a:effectLst/>
              </a:rPr>
              <a:t>, 2000)</a:t>
            </a:r>
          </a:p>
          <a:p>
            <a:pPr marL="611188" lvl="1" indent="-342900">
              <a:buFont typeface="Arial" panose="020B0604020202020204" pitchFamily="34" charset="0"/>
              <a:buChar char="•"/>
            </a:pPr>
            <a:r>
              <a:rPr lang="en-US" sz="2000" dirty="0" smtClean="0"/>
              <a:t>Learning is a biological process of strengthening neural pathways.</a:t>
            </a:r>
            <a:endParaRPr lang="en-US" sz="2000" b="0" dirty="0">
              <a:effectLst/>
            </a:endParaRPr>
          </a:p>
          <a:p>
            <a:pPr marL="611188" lvl="1" indent="-342900">
              <a:buFont typeface="Arial" panose="020B0604020202020204" pitchFamily="34" charset="0"/>
              <a:buChar char="•"/>
            </a:pPr>
            <a:r>
              <a:rPr lang="en-US" sz="2000" dirty="0"/>
              <a:t>A theoretical understanding of how people learn is foundational to understanding how teachers transform their instructional </a:t>
            </a:r>
            <a:r>
              <a:rPr lang="en-US" sz="2000" dirty="0" smtClean="0"/>
              <a:t>abilities</a:t>
            </a:r>
            <a:r>
              <a:rPr lang="en-US" sz="2000" dirty="0"/>
              <a:t> </a:t>
            </a:r>
            <a:r>
              <a:rPr lang="en-US" sz="2000" dirty="0" smtClean="0"/>
              <a:t>– why did they learn this information to make this transformation??</a:t>
            </a:r>
          </a:p>
          <a:p>
            <a:pPr lvl="1" indent="0">
              <a:buNone/>
            </a:pPr>
            <a:endParaRPr lang="en-US" sz="2000" b="0" dirty="0" smtClean="0">
              <a:effectLst/>
            </a:endParaRPr>
          </a:p>
        </p:txBody>
      </p:sp>
      <p:sp>
        <p:nvSpPr>
          <p:cNvPr id="4" name="Slide Number Placeholder 3"/>
          <p:cNvSpPr>
            <a:spLocks noGrp="1"/>
          </p:cNvSpPr>
          <p:nvPr>
            <p:ph type="sldNum" sz="quarter" idx="10"/>
          </p:nvPr>
        </p:nvSpPr>
        <p:spPr/>
        <p:txBody>
          <a:bodyPr/>
          <a:lstStyle/>
          <a:p>
            <a:pPr>
              <a:defRPr/>
            </a:pPr>
            <a:fld id="{D6CB1C10-7D29-499E-B9CF-4A8CAB8AFF8F}" type="slidenum">
              <a:rPr lang="en-US" altLang="en-US" smtClean="0"/>
              <a:pPr>
                <a:defRPr/>
              </a:pPr>
              <a:t>11</a:t>
            </a:fld>
            <a:endParaRPr lang="en-US" altLang="en-US"/>
          </a:p>
        </p:txBody>
      </p:sp>
    </p:spTree>
    <p:extLst>
      <p:ext uri="{BB962C8B-B14F-4D97-AF65-F5344CB8AC3E}">
        <p14:creationId xmlns:p14="http://schemas.microsoft.com/office/powerpoint/2010/main" val="233587218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Really Cool Thing I Learned</a:t>
            </a:r>
            <a:endParaRPr lang="en-US" dirty="0"/>
          </a:p>
        </p:txBody>
      </p:sp>
      <p:sp>
        <p:nvSpPr>
          <p:cNvPr id="3" name="Content Placeholder 2"/>
          <p:cNvSpPr>
            <a:spLocks noGrp="1"/>
          </p:cNvSpPr>
          <p:nvPr>
            <p:ph idx="1"/>
          </p:nvPr>
        </p:nvSpPr>
        <p:spPr/>
        <p:txBody>
          <a:bodyPr/>
          <a:lstStyle/>
          <a:p>
            <a:r>
              <a:rPr lang="en-US" sz="1800" dirty="0" err="1" smtClean="0"/>
              <a:t>Giedd</a:t>
            </a:r>
            <a:r>
              <a:rPr lang="en-US" sz="1800" dirty="0" smtClean="0"/>
              <a:t> </a:t>
            </a:r>
            <a:r>
              <a:rPr lang="en-US" sz="1800" dirty="0"/>
              <a:t>et al</a:t>
            </a:r>
            <a:r>
              <a:rPr lang="en-US" sz="1800" dirty="0" smtClean="0"/>
              <a:t>. (</a:t>
            </a:r>
            <a:r>
              <a:rPr lang="en-US" sz="1800" dirty="0"/>
              <a:t>1999) </a:t>
            </a:r>
            <a:r>
              <a:rPr lang="en-US" sz="1800" dirty="0" smtClean="0"/>
              <a:t>performed </a:t>
            </a:r>
            <a:r>
              <a:rPr lang="en-US" sz="1800" dirty="0"/>
              <a:t>a longitudinal </a:t>
            </a:r>
            <a:r>
              <a:rPr lang="en-US" sz="1800" dirty="0" smtClean="0"/>
              <a:t>study </a:t>
            </a:r>
            <a:r>
              <a:rPr lang="en-US" sz="1800" dirty="0"/>
              <a:t>in which the children had functional magnetic resonance imaging tests done on cross sections of their brains at four year intervals from ages 4 through 20. The pre-adolescent and post-adolescent images showed the most significant reorganization of gray and white matter in the brains of participants</a:t>
            </a:r>
            <a:r>
              <a:rPr lang="en-US" sz="1800" dirty="0" smtClean="0"/>
              <a:t>.</a:t>
            </a:r>
          </a:p>
          <a:p>
            <a:endParaRPr lang="en-US" sz="1800" dirty="0" smtClean="0"/>
          </a:p>
          <a:p>
            <a:r>
              <a:rPr lang="en-US" sz="1800" dirty="0" smtClean="0"/>
              <a:t>Konrad</a:t>
            </a:r>
            <a:r>
              <a:rPr lang="en-US" sz="1800" dirty="0"/>
              <a:t>, </a:t>
            </a:r>
            <a:r>
              <a:rPr lang="en-US" sz="1800" dirty="0" err="1"/>
              <a:t>Firk</a:t>
            </a:r>
            <a:r>
              <a:rPr lang="en-US" sz="1800" dirty="0"/>
              <a:t>, and </a:t>
            </a:r>
            <a:r>
              <a:rPr lang="en-US" sz="1800" dirty="0" err="1"/>
              <a:t>Uhlhaas</a:t>
            </a:r>
            <a:r>
              <a:rPr lang="en-US" sz="1800" dirty="0"/>
              <a:t> (2013) used the work of </a:t>
            </a:r>
            <a:r>
              <a:rPr lang="en-US" sz="1800" dirty="0" err="1"/>
              <a:t>Giedd</a:t>
            </a:r>
            <a:r>
              <a:rPr lang="en-US" sz="1800" dirty="0"/>
              <a:t> et al. and others to suggest a brain-based explanation for the increase in risk-taking behaviors during adolescence. They conclude that the plasticity and synaptic pruning needed for extensive reorganization of the brain during adolescence, which is believed necessary for intellectual and emotional development, “permits environmental influences to exert particularly strong effects on cortical circuitry” (p. 425). </a:t>
            </a:r>
          </a:p>
          <a:p>
            <a:endParaRPr lang="en-US" sz="1800" dirty="0"/>
          </a:p>
        </p:txBody>
      </p:sp>
      <p:sp>
        <p:nvSpPr>
          <p:cNvPr id="4" name="Slide Number Placeholder 3"/>
          <p:cNvSpPr>
            <a:spLocks noGrp="1"/>
          </p:cNvSpPr>
          <p:nvPr>
            <p:ph type="sldNum" sz="quarter" idx="10"/>
          </p:nvPr>
        </p:nvSpPr>
        <p:spPr/>
        <p:txBody>
          <a:bodyPr/>
          <a:lstStyle/>
          <a:p>
            <a:pPr>
              <a:defRPr/>
            </a:pPr>
            <a:fld id="{D6CB1C10-7D29-499E-B9CF-4A8CAB8AFF8F}" type="slidenum">
              <a:rPr lang="en-US" altLang="en-US" smtClean="0"/>
              <a:pPr>
                <a:defRPr/>
              </a:pPr>
              <a:t>12</a:t>
            </a:fld>
            <a:endParaRPr lang="en-US" altLang="en-US"/>
          </a:p>
        </p:txBody>
      </p:sp>
    </p:spTree>
    <p:extLst>
      <p:ext uri="{BB962C8B-B14F-4D97-AF65-F5344CB8AC3E}">
        <p14:creationId xmlns:p14="http://schemas.microsoft.com/office/powerpoint/2010/main" val="125071662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Conceptual Framework</a:t>
            </a:r>
            <a:endParaRPr lang="en-US" dirty="0"/>
          </a:p>
        </p:txBody>
      </p:sp>
      <p:sp>
        <p:nvSpPr>
          <p:cNvPr id="3" name="Content Placeholder 2"/>
          <p:cNvSpPr>
            <a:spLocks noGrp="1"/>
          </p:cNvSpPr>
          <p:nvPr>
            <p:ph idx="1"/>
          </p:nvPr>
        </p:nvSpPr>
        <p:spPr/>
        <p:txBody>
          <a:bodyPr/>
          <a:lstStyle/>
          <a:p>
            <a:pPr marL="342900" indent="-342900">
              <a:buFont typeface="Arial" panose="020B0604020202020204" pitchFamily="34" charset="0"/>
              <a:buChar char="•"/>
            </a:pPr>
            <a:r>
              <a:rPr lang="en-US" sz="2400" b="0" dirty="0" smtClean="0">
                <a:effectLst/>
              </a:rPr>
              <a:t>Metacognition (</a:t>
            </a:r>
            <a:r>
              <a:rPr lang="en-US" sz="2400" b="0" dirty="0" err="1" smtClean="0">
                <a:effectLst/>
              </a:rPr>
              <a:t>Flavell</a:t>
            </a:r>
            <a:r>
              <a:rPr lang="en-US" sz="2400" b="0" dirty="0" smtClean="0">
                <a:effectLst/>
              </a:rPr>
              <a:t>, 1979)</a:t>
            </a:r>
          </a:p>
          <a:p>
            <a:pPr marL="611188" lvl="1" indent="-342900">
              <a:buFont typeface="Arial" panose="020B0604020202020204" pitchFamily="34" charset="0"/>
              <a:buChar char="•"/>
            </a:pPr>
            <a:r>
              <a:rPr lang="en-US" sz="2300" dirty="0" smtClean="0"/>
              <a:t>How people understand their own learning process</a:t>
            </a:r>
          </a:p>
          <a:p>
            <a:pPr marL="611188" lvl="1" indent="-342900">
              <a:buFont typeface="Arial" panose="020B0604020202020204" pitchFamily="34" charset="0"/>
              <a:buChar char="•"/>
            </a:pPr>
            <a:r>
              <a:rPr lang="en-US" sz="2400" dirty="0"/>
              <a:t>Metacognition has two aspects:  knowledge about cognition and regulation of cognition (Helms-Lorenz &amp; </a:t>
            </a:r>
            <a:r>
              <a:rPr lang="en-US" sz="2400" dirty="0" err="1"/>
              <a:t>Jacobse</a:t>
            </a:r>
            <a:r>
              <a:rPr lang="en-US" sz="2400" dirty="0"/>
              <a:t>, 2008). </a:t>
            </a:r>
            <a:endParaRPr lang="en-US" sz="2400" dirty="0" smtClean="0"/>
          </a:p>
          <a:p>
            <a:pPr marL="611188" lvl="1" indent="-342900">
              <a:buFont typeface="Arial" panose="020B0604020202020204" pitchFamily="34" charset="0"/>
              <a:buChar char="•"/>
            </a:pPr>
            <a:r>
              <a:rPr lang="en-US" sz="2400" b="0" dirty="0" smtClean="0">
                <a:effectLst/>
              </a:rPr>
              <a:t>Did teachers recognize a gap in their own knowledge and seek out information that resulted in a transformation?</a:t>
            </a:r>
          </a:p>
          <a:p>
            <a:pPr marL="611188" lvl="1" indent="-342900">
              <a:buFont typeface="Arial" panose="020B0604020202020204" pitchFamily="34" charset="0"/>
              <a:buChar char="•"/>
            </a:pPr>
            <a:r>
              <a:rPr lang="en-US" sz="2400" dirty="0" smtClean="0"/>
              <a:t>How did these teachers understand their own learning related to the quality of their instruction?</a:t>
            </a:r>
            <a:endParaRPr lang="en-US" sz="2300" b="0" dirty="0" smtClean="0">
              <a:effectLst/>
            </a:endParaRPr>
          </a:p>
          <a:p>
            <a:pPr marL="611188" lvl="1" indent="-342900">
              <a:buFont typeface="Arial" panose="020B0604020202020204" pitchFamily="34" charset="0"/>
              <a:buChar char="•"/>
            </a:pPr>
            <a:endParaRPr lang="en-US" sz="2000" b="0" dirty="0" smtClean="0">
              <a:effectLst/>
            </a:endParaRPr>
          </a:p>
        </p:txBody>
      </p:sp>
      <p:sp>
        <p:nvSpPr>
          <p:cNvPr id="4" name="Slide Number Placeholder 3"/>
          <p:cNvSpPr>
            <a:spLocks noGrp="1"/>
          </p:cNvSpPr>
          <p:nvPr>
            <p:ph type="sldNum" sz="quarter" idx="10"/>
          </p:nvPr>
        </p:nvSpPr>
        <p:spPr/>
        <p:txBody>
          <a:bodyPr/>
          <a:lstStyle/>
          <a:p>
            <a:pPr>
              <a:defRPr/>
            </a:pPr>
            <a:fld id="{D6CB1C10-7D29-499E-B9CF-4A8CAB8AFF8F}" type="slidenum">
              <a:rPr lang="en-US" altLang="en-US" smtClean="0"/>
              <a:pPr>
                <a:defRPr/>
              </a:pPr>
              <a:t>13</a:t>
            </a:fld>
            <a:endParaRPr lang="en-US" altLang="en-US"/>
          </a:p>
        </p:txBody>
      </p:sp>
    </p:spTree>
    <p:extLst>
      <p:ext uri="{BB962C8B-B14F-4D97-AF65-F5344CB8AC3E}">
        <p14:creationId xmlns:p14="http://schemas.microsoft.com/office/powerpoint/2010/main" val="31545177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Conceptual Framework</a:t>
            </a:r>
            <a:endParaRPr lang="en-US" dirty="0"/>
          </a:p>
        </p:txBody>
      </p:sp>
      <p:sp>
        <p:nvSpPr>
          <p:cNvPr id="3" name="Content Placeholder 2"/>
          <p:cNvSpPr>
            <a:spLocks noGrp="1"/>
          </p:cNvSpPr>
          <p:nvPr>
            <p:ph idx="1"/>
          </p:nvPr>
        </p:nvSpPr>
        <p:spPr/>
        <p:txBody>
          <a:bodyPr/>
          <a:lstStyle/>
          <a:p>
            <a:pPr marL="342900" indent="-342900">
              <a:buFont typeface="Arial" panose="020B0604020202020204" pitchFamily="34" charset="0"/>
              <a:buChar char="•"/>
            </a:pPr>
            <a:r>
              <a:rPr lang="en-US" sz="2400" b="0" dirty="0" smtClean="0">
                <a:effectLst/>
              </a:rPr>
              <a:t>Self-efficacy theory (Bandura, 1977)</a:t>
            </a:r>
          </a:p>
          <a:p>
            <a:pPr marL="611188" lvl="1" indent="-342900">
              <a:buFont typeface="Arial" panose="020B0604020202020204" pitchFamily="34" charset="0"/>
              <a:buChar char="•"/>
            </a:pPr>
            <a:r>
              <a:rPr lang="en-US" sz="2400" dirty="0" smtClean="0"/>
              <a:t>Bandura </a:t>
            </a:r>
            <a:r>
              <a:rPr lang="en-US" sz="2400" dirty="0"/>
              <a:t>(1995) defined self-efficacy as “the belief in one’s capabilities to organize and execute the courses of action required to manage prospective situations” (p. 2</a:t>
            </a:r>
            <a:r>
              <a:rPr lang="en-US" sz="2400" dirty="0" smtClean="0"/>
              <a:t>).</a:t>
            </a:r>
          </a:p>
          <a:p>
            <a:pPr marL="611188" lvl="1" indent="-342900">
              <a:buFont typeface="Arial" panose="020B0604020202020204" pitchFamily="34" charset="0"/>
              <a:buChar char="•"/>
            </a:pPr>
            <a:r>
              <a:rPr lang="en-US" sz="2400" b="0" dirty="0" smtClean="0">
                <a:effectLst/>
              </a:rPr>
              <a:t>Why do teachers feel capable to make a transformation?</a:t>
            </a:r>
          </a:p>
          <a:p>
            <a:pPr lvl="1" indent="0">
              <a:buNone/>
            </a:pPr>
            <a:endParaRPr lang="en-US" sz="2300" b="0" dirty="0">
              <a:effectLst/>
            </a:endParaRPr>
          </a:p>
        </p:txBody>
      </p:sp>
      <p:sp>
        <p:nvSpPr>
          <p:cNvPr id="4" name="Slide Number Placeholder 3"/>
          <p:cNvSpPr>
            <a:spLocks noGrp="1"/>
          </p:cNvSpPr>
          <p:nvPr>
            <p:ph type="sldNum" sz="quarter" idx="10"/>
          </p:nvPr>
        </p:nvSpPr>
        <p:spPr/>
        <p:txBody>
          <a:bodyPr/>
          <a:lstStyle/>
          <a:p>
            <a:pPr>
              <a:defRPr/>
            </a:pPr>
            <a:fld id="{D6CB1C10-7D29-499E-B9CF-4A8CAB8AFF8F}" type="slidenum">
              <a:rPr lang="en-US" altLang="en-US" smtClean="0"/>
              <a:pPr>
                <a:defRPr/>
              </a:pPr>
              <a:t>14</a:t>
            </a:fld>
            <a:endParaRPr lang="en-US" altLang="en-US"/>
          </a:p>
        </p:txBody>
      </p:sp>
    </p:spTree>
    <p:extLst>
      <p:ext uri="{BB962C8B-B14F-4D97-AF65-F5344CB8AC3E}">
        <p14:creationId xmlns:p14="http://schemas.microsoft.com/office/powerpoint/2010/main" val="18186378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Conceptual Framework</a:t>
            </a:r>
            <a:endParaRPr lang="en-US" dirty="0"/>
          </a:p>
        </p:txBody>
      </p:sp>
      <p:sp>
        <p:nvSpPr>
          <p:cNvPr id="3" name="Content Placeholder 2"/>
          <p:cNvSpPr>
            <a:spLocks noGrp="1"/>
          </p:cNvSpPr>
          <p:nvPr>
            <p:ph idx="1"/>
          </p:nvPr>
        </p:nvSpPr>
        <p:spPr>
          <a:xfrm>
            <a:off x="342901" y="1404937"/>
            <a:ext cx="8702674" cy="4935537"/>
          </a:xfrm>
        </p:spPr>
        <p:txBody>
          <a:bodyPr/>
          <a:lstStyle/>
          <a:p>
            <a:pPr lvl="1" indent="0">
              <a:buNone/>
            </a:pPr>
            <a:endParaRPr lang="en-US" sz="2000" b="0" dirty="0" smtClean="0">
              <a:effectLst/>
            </a:endParaRPr>
          </a:p>
          <a:p>
            <a:pPr marL="342900" indent="-342900">
              <a:buFont typeface="Arial" panose="020B0604020202020204" pitchFamily="34" charset="0"/>
              <a:buChar char="•"/>
            </a:pPr>
            <a:r>
              <a:rPr lang="en-US" sz="2400" b="0" dirty="0" smtClean="0">
                <a:effectLst/>
              </a:rPr>
              <a:t>Adult learning theory (Knowles, et al., 2005)</a:t>
            </a:r>
          </a:p>
          <a:p>
            <a:pPr marL="611188" lvl="1" indent="-342900">
              <a:buFont typeface="Arial" panose="020B0604020202020204" pitchFamily="34" charset="0"/>
              <a:buChar char="•"/>
            </a:pPr>
            <a:r>
              <a:rPr lang="en-US" sz="2400" dirty="0"/>
              <a:t>P</a:t>
            </a:r>
            <a:r>
              <a:rPr lang="en-US" sz="2400" dirty="0" smtClean="0"/>
              <a:t>rovides </a:t>
            </a:r>
            <a:r>
              <a:rPr lang="en-US" sz="2400" dirty="0"/>
              <a:t>a structure for understanding how adults learn new information and </a:t>
            </a:r>
            <a:r>
              <a:rPr lang="en-US" sz="2400" dirty="0" smtClean="0"/>
              <a:t>skills.</a:t>
            </a:r>
          </a:p>
          <a:p>
            <a:pPr marL="611188" lvl="1" indent="-342900">
              <a:buFont typeface="Arial" panose="020B0604020202020204" pitchFamily="34" charset="0"/>
              <a:buChar char="•"/>
            </a:pPr>
            <a:r>
              <a:rPr lang="en-US" sz="2400" dirty="0" smtClean="0"/>
              <a:t>Has </a:t>
            </a:r>
            <a:r>
              <a:rPr lang="en-US" sz="2400" dirty="0"/>
              <a:t>six </a:t>
            </a:r>
            <a:r>
              <a:rPr lang="en-US" sz="2400" dirty="0" smtClean="0"/>
              <a:t>principles.</a:t>
            </a:r>
          </a:p>
          <a:p>
            <a:pPr marL="611188" lvl="1" indent="-342900">
              <a:buFont typeface="Arial" panose="020B0604020202020204" pitchFamily="34" charset="0"/>
              <a:buChar char="•"/>
            </a:pPr>
            <a:r>
              <a:rPr lang="en-US" sz="2400" b="0" dirty="0" smtClean="0">
                <a:effectLst/>
              </a:rPr>
              <a:t>I was hoping for information about how to effectively design learning experiences for adults.</a:t>
            </a:r>
          </a:p>
          <a:p>
            <a:pPr marL="611188" lvl="1" indent="-342900">
              <a:buFont typeface="Arial" panose="020B0604020202020204" pitchFamily="34" charset="0"/>
              <a:buChar char="•"/>
            </a:pPr>
            <a:r>
              <a:rPr lang="en-US" sz="2400" dirty="0" smtClean="0"/>
              <a:t>Not a good choice for a conceptual framework – too broad and involved.</a:t>
            </a:r>
            <a:endParaRPr lang="en-US" sz="2300" b="0" dirty="0" smtClean="0">
              <a:effectLst/>
            </a:endParaRPr>
          </a:p>
        </p:txBody>
      </p:sp>
      <p:sp>
        <p:nvSpPr>
          <p:cNvPr id="4" name="Slide Number Placeholder 3"/>
          <p:cNvSpPr>
            <a:spLocks noGrp="1"/>
          </p:cNvSpPr>
          <p:nvPr>
            <p:ph type="sldNum" sz="quarter" idx="10"/>
          </p:nvPr>
        </p:nvSpPr>
        <p:spPr/>
        <p:txBody>
          <a:bodyPr/>
          <a:lstStyle/>
          <a:p>
            <a:pPr>
              <a:defRPr/>
            </a:pPr>
            <a:fld id="{D6CB1C10-7D29-499E-B9CF-4A8CAB8AFF8F}" type="slidenum">
              <a:rPr lang="en-US" altLang="en-US" smtClean="0"/>
              <a:pPr>
                <a:defRPr/>
              </a:pPr>
              <a:t>15</a:t>
            </a:fld>
            <a:endParaRPr lang="en-US" altLang="en-US"/>
          </a:p>
        </p:txBody>
      </p:sp>
    </p:spTree>
    <p:extLst>
      <p:ext uri="{BB962C8B-B14F-4D97-AF65-F5344CB8AC3E}">
        <p14:creationId xmlns:p14="http://schemas.microsoft.com/office/powerpoint/2010/main" val="359337028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Conceptual Framework</a:t>
            </a:r>
            <a:endParaRPr lang="en-US" dirty="0"/>
          </a:p>
        </p:txBody>
      </p:sp>
      <p:sp>
        <p:nvSpPr>
          <p:cNvPr id="3" name="Content Placeholder 2"/>
          <p:cNvSpPr>
            <a:spLocks noGrp="1"/>
          </p:cNvSpPr>
          <p:nvPr>
            <p:ph sz="half" idx="1"/>
          </p:nvPr>
        </p:nvSpPr>
        <p:spPr>
          <a:xfrm>
            <a:off x="668740" y="2033515"/>
            <a:ext cx="3827060" cy="4092647"/>
          </a:xfrm>
        </p:spPr>
        <p:txBody>
          <a:bodyPr/>
          <a:lstStyle/>
          <a:p>
            <a:pPr marL="342900" indent="-342900">
              <a:buFont typeface="Arial" panose="020B0604020202020204" pitchFamily="34" charset="0"/>
              <a:buChar char="•"/>
            </a:pPr>
            <a:r>
              <a:rPr lang="en-US" sz="2400" b="0" dirty="0" smtClean="0">
                <a:effectLst/>
              </a:rPr>
              <a:t>Brain-based learning theory </a:t>
            </a:r>
            <a:br>
              <a:rPr lang="en-US" sz="2400" b="0" dirty="0" smtClean="0">
                <a:effectLst/>
              </a:rPr>
            </a:br>
            <a:r>
              <a:rPr lang="en-US" sz="2400" b="0" dirty="0" smtClean="0">
                <a:effectLst/>
              </a:rPr>
              <a:t>(</a:t>
            </a:r>
            <a:r>
              <a:rPr lang="en-US" sz="2400" b="0" dirty="0" err="1" smtClean="0">
                <a:effectLst/>
              </a:rPr>
              <a:t>Leamnson</a:t>
            </a:r>
            <a:r>
              <a:rPr lang="en-US" sz="2400" b="0" dirty="0" smtClean="0">
                <a:effectLst/>
              </a:rPr>
              <a:t>, 2000)</a:t>
            </a:r>
          </a:p>
          <a:p>
            <a:pPr marL="342900" indent="-342900">
              <a:buFont typeface="Arial" panose="020B0604020202020204" pitchFamily="34" charset="0"/>
              <a:buChar char="•"/>
            </a:pPr>
            <a:r>
              <a:rPr lang="en-US" sz="2400" b="0" dirty="0" smtClean="0">
                <a:effectLst/>
              </a:rPr>
              <a:t>Metacognition </a:t>
            </a:r>
            <a:r>
              <a:rPr lang="en-US" sz="2400" b="0" dirty="0">
                <a:effectLst/>
              </a:rPr>
              <a:t/>
            </a:r>
            <a:br>
              <a:rPr lang="en-US" sz="2400" b="0" dirty="0">
                <a:effectLst/>
              </a:rPr>
            </a:br>
            <a:r>
              <a:rPr lang="en-US" sz="2400" b="0" dirty="0" smtClean="0">
                <a:effectLst/>
              </a:rPr>
              <a:t>(</a:t>
            </a:r>
            <a:r>
              <a:rPr lang="en-US" sz="2400" b="0" dirty="0" err="1" smtClean="0">
                <a:effectLst/>
              </a:rPr>
              <a:t>Flavell</a:t>
            </a:r>
            <a:r>
              <a:rPr lang="en-US" sz="2400" b="0" dirty="0" smtClean="0">
                <a:effectLst/>
              </a:rPr>
              <a:t>, 1979)</a:t>
            </a:r>
          </a:p>
          <a:p>
            <a:pPr marL="342900" indent="-342900">
              <a:buFont typeface="Arial" panose="020B0604020202020204" pitchFamily="34" charset="0"/>
              <a:buChar char="•"/>
            </a:pPr>
            <a:r>
              <a:rPr lang="en-US" sz="2400" b="0" dirty="0" smtClean="0">
                <a:effectLst/>
              </a:rPr>
              <a:t>Adult learning theory (Knowles, et al., 2005)</a:t>
            </a:r>
          </a:p>
          <a:p>
            <a:pPr marL="342900" indent="-342900">
              <a:buFont typeface="Arial" panose="020B0604020202020204" pitchFamily="34" charset="0"/>
              <a:buChar char="•"/>
            </a:pPr>
            <a:r>
              <a:rPr lang="en-US" sz="2400" b="0" dirty="0" smtClean="0">
                <a:effectLst/>
              </a:rPr>
              <a:t>Self-efficacy theory (Bandura, 1977)</a:t>
            </a:r>
            <a:endParaRPr lang="en-US" sz="2400" b="0" dirty="0">
              <a:effectLst/>
            </a:endParaRPr>
          </a:p>
        </p:txBody>
      </p:sp>
      <p:sp>
        <p:nvSpPr>
          <p:cNvPr id="4" name="Slide Number Placeholder 3"/>
          <p:cNvSpPr>
            <a:spLocks noGrp="1"/>
          </p:cNvSpPr>
          <p:nvPr>
            <p:ph type="sldNum" sz="quarter" idx="10"/>
          </p:nvPr>
        </p:nvSpPr>
        <p:spPr/>
        <p:txBody>
          <a:bodyPr/>
          <a:lstStyle/>
          <a:p>
            <a:pPr>
              <a:defRPr/>
            </a:pPr>
            <a:fld id="{D6CB1C10-7D29-499E-B9CF-4A8CAB8AFF8F}" type="slidenum">
              <a:rPr lang="en-US" altLang="en-US" smtClean="0"/>
              <a:pPr>
                <a:defRPr/>
              </a:pPr>
              <a:t>16</a:t>
            </a:fld>
            <a:endParaRPr lang="en-US" altLang="en-US"/>
          </a:p>
        </p:txBody>
      </p:sp>
      <p:pic>
        <p:nvPicPr>
          <p:cNvPr id="20" name="Picture 1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22801" y="1777363"/>
            <a:ext cx="4353533" cy="4563112"/>
          </a:xfrm>
          <a:prstGeom prst="rect">
            <a:avLst/>
          </a:prstGeom>
        </p:spPr>
      </p:pic>
    </p:spTree>
    <p:extLst>
      <p:ext uri="{BB962C8B-B14F-4D97-AF65-F5344CB8AC3E}">
        <p14:creationId xmlns:p14="http://schemas.microsoft.com/office/powerpoint/2010/main" val="252904962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Methodology Overview</a:t>
            </a:r>
            <a:endParaRPr lang="en-US" dirty="0"/>
          </a:p>
        </p:txBody>
      </p:sp>
      <p:sp>
        <p:nvSpPr>
          <p:cNvPr id="3" name="Content Placeholder 2"/>
          <p:cNvSpPr>
            <a:spLocks noGrp="1"/>
          </p:cNvSpPr>
          <p:nvPr>
            <p:ph idx="1"/>
          </p:nvPr>
        </p:nvSpPr>
        <p:spPr/>
        <p:txBody>
          <a:bodyPr/>
          <a:lstStyle/>
          <a:p>
            <a:pPr marL="342900" indent="-342900">
              <a:buFont typeface="Arial" panose="020B0604020202020204" pitchFamily="34" charset="0"/>
              <a:buChar char="•"/>
            </a:pPr>
            <a:r>
              <a:rPr lang="en-US" dirty="0" smtClean="0"/>
              <a:t>Qualitative</a:t>
            </a:r>
          </a:p>
          <a:p>
            <a:pPr marL="342900" indent="-342900">
              <a:buFont typeface="Arial" panose="020B0604020202020204" pitchFamily="34" charset="0"/>
              <a:buChar char="•"/>
            </a:pPr>
            <a:r>
              <a:rPr lang="en-US" dirty="0" smtClean="0"/>
              <a:t>Multiple case study – 4 secondary math or science teachers from across the EUP</a:t>
            </a:r>
          </a:p>
          <a:p>
            <a:pPr marL="342900" indent="-342900">
              <a:buFont typeface="Arial" panose="020B0604020202020204" pitchFamily="34" charset="0"/>
              <a:buChar char="•"/>
            </a:pPr>
            <a:r>
              <a:rPr lang="en-US" dirty="0" smtClean="0"/>
              <a:t>Interviews and observations of teaching</a:t>
            </a:r>
          </a:p>
          <a:p>
            <a:pPr marL="611188" lvl="1" indent="-342900">
              <a:buFont typeface="Arial" panose="020B0604020202020204" pitchFamily="34" charset="0"/>
              <a:buChar char="•"/>
            </a:pPr>
            <a:r>
              <a:rPr lang="en-US" sz="1800" dirty="0"/>
              <a:t>Two interviews with each teacher</a:t>
            </a:r>
          </a:p>
          <a:p>
            <a:pPr marL="611188" lvl="1" indent="-342900">
              <a:buFont typeface="Arial" panose="020B0604020202020204" pitchFamily="34" charset="0"/>
              <a:buChar char="•"/>
            </a:pPr>
            <a:r>
              <a:rPr lang="en-US" sz="1800" dirty="0"/>
              <a:t>At least one classroom observation of each teacher </a:t>
            </a:r>
          </a:p>
          <a:p>
            <a:pPr marL="611188" lvl="1" indent="-342900">
              <a:buFont typeface="Arial" panose="020B0604020202020204" pitchFamily="34" charset="0"/>
              <a:buChar char="•"/>
            </a:pPr>
            <a:r>
              <a:rPr lang="en-US" sz="1800" dirty="0"/>
              <a:t>The interviews focused on specific instructional transformations, chosen and previously implemented by the teacher. </a:t>
            </a:r>
          </a:p>
          <a:p>
            <a:pPr marL="611188" lvl="1" indent="-342900">
              <a:buFont typeface="Arial" panose="020B0604020202020204" pitchFamily="34" charset="0"/>
              <a:buChar char="•"/>
            </a:pPr>
            <a:r>
              <a:rPr lang="en-US" sz="1800" dirty="0"/>
              <a:t>The focus of the first interview was why they transformed their instruction and the focus of the second interview was how they transformed their instruction</a:t>
            </a:r>
            <a:r>
              <a:rPr lang="en-US" sz="1800" dirty="0" smtClean="0"/>
              <a:t>.</a:t>
            </a:r>
            <a:endParaRPr lang="en-US" sz="1800" dirty="0"/>
          </a:p>
        </p:txBody>
      </p:sp>
      <p:sp>
        <p:nvSpPr>
          <p:cNvPr id="4" name="Slide Number Placeholder 3"/>
          <p:cNvSpPr>
            <a:spLocks noGrp="1"/>
          </p:cNvSpPr>
          <p:nvPr>
            <p:ph type="sldNum" sz="quarter" idx="10"/>
          </p:nvPr>
        </p:nvSpPr>
        <p:spPr/>
        <p:txBody>
          <a:bodyPr/>
          <a:lstStyle/>
          <a:p>
            <a:pPr>
              <a:defRPr/>
            </a:pPr>
            <a:fld id="{D6CB1C10-7D29-499E-B9CF-4A8CAB8AFF8F}" type="slidenum">
              <a:rPr lang="en-US" altLang="en-US" smtClean="0"/>
              <a:pPr>
                <a:defRPr/>
              </a:pPr>
              <a:t>17</a:t>
            </a:fld>
            <a:endParaRPr lang="en-US" altLang="en-US"/>
          </a:p>
        </p:txBody>
      </p:sp>
    </p:spTree>
    <p:extLst>
      <p:ext uri="{BB962C8B-B14F-4D97-AF65-F5344CB8AC3E}">
        <p14:creationId xmlns:p14="http://schemas.microsoft.com/office/powerpoint/2010/main" val="218841572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 expected going into this…	</a:t>
            </a:r>
            <a:endParaRPr lang="en-US" dirty="0"/>
          </a:p>
        </p:txBody>
      </p:sp>
      <p:sp>
        <p:nvSpPr>
          <p:cNvPr id="3" name="Content Placeholder 2"/>
          <p:cNvSpPr>
            <a:spLocks noGrp="1"/>
          </p:cNvSpPr>
          <p:nvPr>
            <p:ph idx="1"/>
          </p:nvPr>
        </p:nvSpPr>
        <p:spPr/>
        <p:txBody>
          <a:bodyPr/>
          <a:lstStyle/>
          <a:p>
            <a:r>
              <a:rPr lang="en-US" dirty="0" smtClean="0"/>
              <a:t>I thought the teachers would talk about specific instructional strategies and say things like,</a:t>
            </a:r>
          </a:p>
          <a:p>
            <a:r>
              <a:rPr lang="en-US" dirty="0" smtClean="0"/>
              <a:t>“I went to this great conference and learned to…”</a:t>
            </a:r>
          </a:p>
          <a:p>
            <a:r>
              <a:rPr lang="en-US" dirty="0" smtClean="0"/>
              <a:t>“I talked with another teacher and was challenged to do _____ differently…”</a:t>
            </a:r>
          </a:p>
          <a:p>
            <a:endParaRPr lang="en-US" dirty="0"/>
          </a:p>
          <a:p>
            <a:r>
              <a:rPr lang="en-US" dirty="0" smtClean="0"/>
              <a:t>I really thought we would dig into specific instructional strategies related to how to teach math and science content. </a:t>
            </a:r>
          </a:p>
          <a:p>
            <a:r>
              <a:rPr lang="en-US" dirty="0" smtClean="0"/>
              <a:t>I did get a bit of that, but </a:t>
            </a:r>
            <a:r>
              <a:rPr lang="en-US" u="sng" dirty="0" smtClean="0"/>
              <a:t>half </a:t>
            </a:r>
            <a:r>
              <a:rPr lang="en-US" dirty="0" smtClean="0"/>
              <a:t>of the transformations did not fit what I thought I would get.</a:t>
            </a:r>
            <a:endParaRPr lang="en-US" dirty="0"/>
          </a:p>
        </p:txBody>
      </p:sp>
      <p:sp>
        <p:nvSpPr>
          <p:cNvPr id="4" name="Slide Number Placeholder 3"/>
          <p:cNvSpPr>
            <a:spLocks noGrp="1"/>
          </p:cNvSpPr>
          <p:nvPr>
            <p:ph type="sldNum" sz="quarter" idx="10"/>
          </p:nvPr>
        </p:nvSpPr>
        <p:spPr/>
        <p:txBody>
          <a:bodyPr/>
          <a:lstStyle/>
          <a:p>
            <a:pPr>
              <a:defRPr/>
            </a:pPr>
            <a:fld id="{D6CB1C10-7D29-499E-B9CF-4A8CAB8AFF8F}" type="slidenum">
              <a:rPr lang="en-US" altLang="en-US" smtClean="0"/>
              <a:pPr>
                <a:defRPr/>
              </a:pPr>
              <a:t>18</a:t>
            </a:fld>
            <a:endParaRPr lang="en-US" altLang="en-US"/>
          </a:p>
        </p:txBody>
      </p:sp>
    </p:spTree>
    <p:extLst>
      <p:ext uri="{BB962C8B-B14F-4D97-AF65-F5344CB8AC3E}">
        <p14:creationId xmlns:p14="http://schemas.microsoft.com/office/powerpoint/2010/main" val="231584492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 and Discussion</a:t>
            </a:r>
            <a:endParaRPr lang="en-US" dirty="0"/>
          </a:p>
        </p:txBody>
      </p:sp>
      <p:sp>
        <p:nvSpPr>
          <p:cNvPr id="3" name="Content Placeholder 2"/>
          <p:cNvSpPr>
            <a:spLocks noGrp="1"/>
          </p:cNvSpPr>
          <p:nvPr>
            <p:ph idx="1"/>
          </p:nvPr>
        </p:nvSpPr>
        <p:spPr>
          <a:xfrm>
            <a:off x="454025" y="1965278"/>
            <a:ext cx="8591550" cy="4189460"/>
          </a:xfrm>
        </p:spPr>
        <p:txBody>
          <a:bodyPr/>
          <a:lstStyle/>
          <a:p>
            <a:r>
              <a:rPr lang="en-US" b="0" dirty="0" smtClean="0">
                <a:effectLst/>
              </a:rPr>
              <a:t>The Four Teachers and Their Transformations:</a:t>
            </a:r>
            <a:br>
              <a:rPr lang="en-US" b="0" dirty="0" smtClean="0">
                <a:effectLst/>
              </a:rPr>
            </a:br>
            <a:endParaRPr lang="en-US" sz="800" b="0" dirty="0" smtClean="0">
              <a:effectLst/>
            </a:endParaRPr>
          </a:p>
          <a:p>
            <a:pPr marL="342900" indent="-342900">
              <a:buFont typeface="Arial" panose="020B0604020202020204" pitchFamily="34" charset="0"/>
              <a:buChar char="•"/>
            </a:pPr>
            <a:r>
              <a:rPr lang="en-US" b="0" dirty="0" smtClean="0">
                <a:effectLst/>
              </a:rPr>
              <a:t>Bree – vocabulary focus; </a:t>
            </a:r>
            <a:r>
              <a:rPr lang="en-US" b="0" u="sng" dirty="0" smtClean="0">
                <a:effectLst/>
              </a:rPr>
              <a:t>more relaxed with students</a:t>
            </a:r>
          </a:p>
          <a:p>
            <a:pPr marL="342900" indent="-342900">
              <a:buFont typeface="Arial" panose="020B0604020202020204" pitchFamily="34" charset="0"/>
              <a:buChar char="•"/>
            </a:pPr>
            <a:endParaRPr lang="en-US" b="0" dirty="0" smtClean="0">
              <a:effectLst/>
            </a:endParaRPr>
          </a:p>
          <a:p>
            <a:pPr marL="342900" indent="-342900">
              <a:buFont typeface="Arial" panose="020B0604020202020204" pitchFamily="34" charset="0"/>
              <a:buChar char="•"/>
            </a:pPr>
            <a:r>
              <a:rPr lang="en-US" b="0" dirty="0" smtClean="0">
                <a:effectLst/>
              </a:rPr>
              <a:t>Jay – student-centered through differentiation and </a:t>
            </a:r>
            <a:r>
              <a:rPr lang="en-US" b="0" u="sng" dirty="0" smtClean="0">
                <a:effectLst/>
              </a:rPr>
              <a:t>relationship building</a:t>
            </a:r>
          </a:p>
          <a:p>
            <a:pPr marL="342900" indent="-342900">
              <a:buFont typeface="Arial" panose="020B0604020202020204" pitchFamily="34" charset="0"/>
              <a:buChar char="•"/>
            </a:pPr>
            <a:endParaRPr lang="en-US" b="0" dirty="0" smtClean="0">
              <a:effectLst/>
            </a:endParaRPr>
          </a:p>
          <a:p>
            <a:pPr marL="342900" indent="-342900">
              <a:buFont typeface="Arial" panose="020B0604020202020204" pitchFamily="34" charset="0"/>
              <a:buChar char="•"/>
            </a:pPr>
            <a:r>
              <a:rPr lang="en-US" b="0" dirty="0" smtClean="0">
                <a:effectLst/>
              </a:rPr>
              <a:t>Kate – Intel Math training led to conceptual math teaching</a:t>
            </a:r>
          </a:p>
          <a:p>
            <a:pPr marL="342900" indent="-342900">
              <a:buFont typeface="Arial" panose="020B0604020202020204" pitchFamily="34" charset="0"/>
              <a:buChar char="•"/>
            </a:pPr>
            <a:endParaRPr lang="en-US" b="0" dirty="0" smtClean="0">
              <a:effectLst/>
            </a:endParaRPr>
          </a:p>
          <a:p>
            <a:pPr marL="342900" indent="-342900">
              <a:buFont typeface="Arial" panose="020B0604020202020204" pitchFamily="34" charset="0"/>
              <a:buChar char="•"/>
            </a:pPr>
            <a:r>
              <a:rPr lang="en-US" b="0" dirty="0" smtClean="0">
                <a:effectLst/>
              </a:rPr>
              <a:t>Matt – lab </a:t>
            </a:r>
            <a:r>
              <a:rPr lang="en-US" dirty="0" smtClean="0"/>
              <a:t>tools</a:t>
            </a:r>
            <a:r>
              <a:rPr lang="en-US" b="0" dirty="0" smtClean="0">
                <a:effectLst/>
              </a:rPr>
              <a:t>; </a:t>
            </a:r>
            <a:r>
              <a:rPr lang="en-US" b="0" u="sng" dirty="0" smtClean="0">
                <a:effectLst/>
              </a:rPr>
              <a:t>better understanding of student needs that led to changes in instruction and a focus on relationship building</a:t>
            </a:r>
          </a:p>
        </p:txBody>
      </p:sp>
      <p:sp>
        <p:nvSpPr>
          <p:cNvPr id="4" name="Slide Number Placeholder 3"/>
          <p:cNvSpPr>
            <a:spLocks noGrp="1"/>
          </p:cNvSpPr>
          <p:nvPr>
            <p:ph type="sldNum" sz="quarter" idx="10"/>
          </p:nvPr>
        </p:nvSpPr>
        <p:spPr/>
        <p:txBody>
          <a:bodyPr/>
          <a:lstStyle/>
          <a:p>
            <a:pPr>
              <a:defRPr/>
            </a:pPr>
            <a:fld id="{D6CB1C10-7D29-499E-B9CF-4A8CAB8AFF8F}" type="slidenum">
              <a:rPr lang="en-US" altLang="en-US" smtClean="0"/>
              <a:pPr>
                <a:defRPr/>
              </a:pPr>
              <a:t>19</a:t>
            </a:fld>
            <a:endParaRPr lang="en-US" altLang="en-US"/>
          </a:p>
        </p:txBody>
      </p:sp>
    </p:spTree>
    <p:extLst>
      <p:ext uri="{BB962C8B-B14F-4D97-AF65-F5344CB8AC3E}">
        <p14:creationId xmlns:p14="http://schemas.microsoft.com/office/powerpoint/2010/main" val="72464539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8"/>
          <p:cNvSpPr>
            <a:spLocks noGrp="1"/>
          </p:cNvSpPr>
          <p:nvPr>
            <p:ph type="title"/>
          </p:nvPr>
        </p:nvSpPr>
        <p:spPr/>
        <p:txBody>
          <a:bodyPr/>
          <a:lstStyle/>
          <a:p>
            <a:r>
              <a:rPr lang="en-US" altLang="en-US" dirty="0" smtClean="0">
                <a:latin typeface="Arial" panose="020B0604020202020204" pitchFamily="34" charset="0"/>
              </a:rPr>
              <a:t>Starting Out – A Bit of Context</a:t>
            </a:r>
          </a:p>
        </p:txBody>
      </p:sp>
      <p:sp>
        <p:nvSpPr>
          <p:cNvPr id="6149" name="Rectangle 9"/>
          <p:cNvSpPr>
            <a:spLocks noGrp="1" noChangeArrowheads="1"/>
          </p:cNvSpPr>
          <p:nvPr>
            <p:ph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2900" indent="-342900">
              <a:buFont typeface="Arial" panose="020B0604020202020204" pitchFamily="34" charset="0"/>
              <a:buChar char="•"/>
            </a:pPr>
            <a:r>
              <a:rPr lang="en-US" altLang="en-US" dirty="0" smtClean="0">
                <a:effectLst/>
                <a:latin typeface="Arial" panose="020B0604020202020204" pitchFamily="34" charset="0"/>
              </a:rPr>
              <a:t>I had an interest in teacher effectiveness/quality and a passion for instruction, especially striving for instructional perfection. </a:t>
            </a:r>
          </a:p>
          <a:p>
            <a:pPr marL="342900" indent="-342900">
              <a:buFont typeface="Arial" panose="020B0604020202020204" pitchFamily="34" charset="0"/>
              <a:buChar char="•"/>
            </a:pPr>
            <a:r>
              <a:rPr lang="en-US" altLang="en-US" dirty="0" smtClean="0">
                <a:latin typeface="Arial" panose="020B0604020202020204" pitchFamily="34" charset="0"/>
              </a:rPr>
              <a:t>How teacher effectiveness is evaluated was a hot topic when I began this journey back in 2014. </a:t>
            </a:r>
            <a:endParaRPr lang="en-US" altLang="en-US" dirty="0">
              <a:effectLst/>
              <a:latin typeface="Arial" panose="020B0604020202020204" pitchFamily="34" charset="0"/>
            </a:endParaRPr>
          </a:p>
          <a:p>
            <a:endParaRPr lang="en-US" altLang="en-US" dirty="0" smtClean="0">
              <a:effectLst/>
              <a:latin typeface="Arial" panose="020B0604020202020204" pitchFamily="34" charset="0"/>
            </a:endParaRPr>
          </a:p>
          <a:p>
            <a:r>
              <a:rPr lang="en-US" dirty="0" smtClean="0"/>
              <a:t>“From </a:t>
            </a:r>
            <a:r>
              <a:rPr lang="en-US" dirty="0"/>
              <a:t>the moment our children step into a classroom, the single most important factor determining their achievement is not the color of their skin or where they come from; it’s not who their parents are or how much money they have. It’s who their teacher is</a:t>
            </a:r>
            <a:r>
              <a:rPr lang="en-US" dirty="0" smtClean="0"/>
              <a:t>.”</a:t>
            </a:r>
          </a:p>
          <a:p>
            <a:r>
              <a:rPr lang="en-US" dirty="0" smtClean="0"/>
              <a:t>~Presidential Candidate Barak Obama (</a:t>
            </a:r>
            <a:r>
              <a:rPr lang="en-US" dirty="0" smtClean="0"/>
              <a:t>2007)</a:t>
            </a:r>
            <a:endParaRPr lang="en-US" dirty="0"/>
          </a:p>
          <a:p>
            <a:endParaRPr lang="en-US" altLang="en-US" dirty="0">
              <a:effectLst/>
              <a:latin typeface="Arial" panose="020B0604020202020204" pitchFamily="34" charset="0"/>
            </a:endParaRPr>
          </a:p>
          <a:p>
            <a:endParaRPr lang="en-US" altLang="en-US" dirty="0" smtClean="0">
              <a:effectLst/>
              <a:latin typeface="Arial" panose="020B0604020202020204" pitchFamily="34" charset="0"/>
            </a:endParaRPr>
          </a:p>
          <a:p>
            <a:pPr marL="269875" lvl="2" indent="0">
              <a:buNone/>
            </a:pPr>
            <a:endParaRPr lang="en-US" altLang="en-US" dirty="0" smtClean="0">
              <a:latin typeface="Arial" panose="020B0604020202020204" pitchFamily="34" charset="0"/>
            </a:endParaRPr>
          </a:p>
        </p:txBody>
      </p:sp>
      <p:sp>
        <p:nvSpPr>
          <p:cNvPr id="6146" name="Slide Number Placeholder 5"/>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5FF66BF-3644-4D6A-BAFB-476E467A0C1D}" type="slidenum">
              <a:rPr lang="en-US" altLang="en-US">
                <a:solidFill>
                  <a:schemeClr val="bg1"/>
                </a:solidFill>
              </a:rPr>
              <a:pPr/>
              <a:t>2</a:t>
            </a:fld>
            <a:endParaRPr lang="en-US" altLang="en-US">
              <a:solidFill>
                <a:schemeClr val="bg1"/>
              </a:solidFill>
            </a:endParaRPr>
          </a:p>
        </p:txBody>
      </p:sp>
      <p:sp>
        <p:nvSpPr>
          <p:cNvPr id="6147" name="Slide Number Placeholder 5"/>
          <p:cNvSpPr txBox="1">
            <a:spLocks noGrp="1"/>
          </p:cNvSpPr>
          <p:nvPr/>
        </p:nvSpPr>
        <p:spPr bwMode="auto">
          <a:xfrm>
            <a:off x="8534400" y="6326188"/>
            <a:ext cx="5635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chemeClr val="tx2"/>
              </a:buClr>
              <a:buFont typeface="Wingdings" panose="05000000000000000000" pitchFamily="2" charset="2"/>
              <a:defRPr sz="2200" b="1">
                <a:solidFill>
                  <a:schemeClr val="tx2"/>
                </a:solidFill>
                <a:latin typeface="Arial" panose="020B0604020202020204" pitchFamily="34" charset="0"/>
              </a:defRPr>
            </a:lvl1pPr>
            <a:lvl2pPr marL="742950" indent="-285750">
              <a:spcBef>
                <a:spcPct val="20000"/>
              </a:spcBef>
              <a:buClr>
                <a:schemeClr val="tx2"/>
              </a:buClr>
              <a:buSzPct val="80000"/>
              <a:buFont typeface="Wingdings" panose="05000000000000000000" pitchFamily="2" charset="2"/>
              <a:buChar char="è"/>
              <a:defRPr sz="2000">
                <a:solidFill>
                  <a:schemeClr val="tx1"/>
                </a:solidFill>
                <a:latin typeface="Arial" panose="020B0604020202020204" pitchFamily="34" charset="0"/>
              </a:defRPr>
            </a:lvl2pPr>
            <a:lvl3pPr marL="1143000" indent="-228600">
              <a:spcBef>
                <a:spcPct val="20000"/>
              </a:spcBef>
              <a:buClr>
                <a:schemeClr val="tx2"/>
              </a:buClr>
              <a:buFont typeface="Wingdings" panose="05000000000000000000" pitchFamily="2" charset="2"/>
              <a:buChar char="§"/>
              <a:defRPr>
                <a:solidFill>
                  <a:schemeClr val="tx1"/>
                </a:solidFill>
                <a:latin typeface="Arial" panose="020B0604020202020204" pitchFamily="34" charset="0"/>
              </a:defRPr>
            </a:lvl3pPr>
            <a:lvl4pPr marL="1600200" indent="-228600">
              <a:spcBef>
                <a:spcPct val="20000"/>
              </a:spcBef>
              <a:buClr>
                <a:schemeClr val="tx2"/>
              </a:buClr>
              <a:buFont typeface="Arial" panose="020B0604020202020204" pitchFamily="34" charset="0"/>
              <a:buChar char="–"/>
              <a:defRPr>
                <a:solidFill>
                  <a:schemeClr val="tx1"/>
                </a:solidFill>
                <a:latin typeface="Arial" panose="020B0604020202020204" pitchFamily="34" charset="0"/>
              </a:defRPr>
            </a:lvl4pPr>
            <a:lvl5pPr marL="2057400" indent="-228600">
              <a:spcBef>
                <a:spcPct val="20000"/>
              </a:spcBef>
              <a:buClr>
                <a:schemeClr val="tx2"/>
              </a:buClr>
              <a:buFont typeface="Arial" panose="020B0604020202020204" pitchFamily="34" charset="0"/>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2"/>
              </a:buClr>
              <a:buFont typeface="Arial" panose="020B0604020202020204" pitchFamily="34" charset="0"/>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2"/>
              </a:buClr>
              <a:buFont typeface="Arial" panose="020B0604020202020204" pitchFamily="34" charset="0"/>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2"/>
              </a:buClr>
              <a:buFont typeface="Arial" panose="020B0604020202020204" pitchFamily="34" charset="0"/>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2"/>
              </a:buClr>
              <a:buFont typeface="Arial" panose="020B0604020202020204" pitchFamily="34" charset="0"/>
              <a:buChar char="–"/>
              <a:defRPr sz="1600">
                <a:solidFill>
                  <a:schemeClr val="tx1"/>
                </a:solidFill>
                <a:latin typeface="Arial" panose="020B0604020202020204" pitchFamily="34" charset="0"/>
              </a:defRPr>
            </a:lvl9pPr>
          </a:lstStyle>
          <a:p>
            <a:pPr algn="r" eaLnBrk="1" hangingPunct="1">
              <a:spcBef>
                <a:spcPct val="0"/>
              </a:spcBef>
              <a:buClrTx/>
              <a:buFontTx/>
              <a:buNone/>
            </a:pPr>
            <a:fld id="{A555195C-2311-4B73-8539-AB673F19C401}" type="slidenum">
              <a:rPr lang="en-US" altLang="en-US" sz="1200" b="0"/>
              <a:pPr algn="r" eaLnBrk="1" hangingPunct="1">
                <a:spcBef>
                  <a:spcPct val="0"/>
                </a:spcBef>
                <a:buClrTx/>
                <a:buFontTx/>
                <a:buNone/>
              </a:pPr>
              <a:t>2</a:t>
            </a:fld>
            <a:endParaRPr lang="en-US" altLang="en-US" sz="1200" b="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idx="1"/>
          </p:nvPr>
        </p:nvSpPr>
        <p:spPr>
          <a:xfrm>
            <a:off x="1146412" y="2335213"/>
            <a:ext cx="7512074" cy="1500187"/>
          </a:xfrm>
        </p:spPr>
        <p:txBody>
          <a:bodyPr/>
          <a:lstStyle/>
          <a:p>
            <a:r>
              <a:rPr lang="en-US" sz="2800" dirty="0" smtClean="0">
                <a:solidFill>
                  <a:srgbClr val="004F8A"/>
                </a:solidFill>
                <a:effectLst/>
              </a:rPr>
              <a:t>Results Related to </a:t>
            </a:r>
          </a:p>
          <a:p>
            <a:r>
              <a:rPr lang="en-US" sz="2800" dirty="0" smtClean="0">
                <a:solidFill>
                  <a:srgbClr val="004F8A"/>
                </a:solidFill>
                <a:effectLst/>
              </a:rPr>
              <a:t>Why Teachers Transformed </a:t>
            </a:r>
            <a:r>
              <a:rPr lang="en-US" sz="2800" dirty="0">
                <a:solidFill>
                  <a:srgbClr val="004F8A"/>
                </a:solidFill>
                <a:effectLst/>
              </a:rPr>
              <a:t>I</a:t>
            </a:r>
            <a:r>
              <a:rPr lang="en-US" sz="2800" dirty="0" smtClean="0">
                <a:solidFill>
                  <a:srgbClr val="004F8A"/>
                </a:solidFill>
                <a:effectLst/>
              </a:rPr>
              <a:t>nstruction</a:t>
            </a:r>
            <a:endParaRPr lang="en-US" sz="2800" dirty="0">
              <a:solidFill>
                <a:srgbClr val="004F8A"/>
              </a:solidFill>
              <a:effectLst/>
            </a:endParaRPr>
          </a:p>
        </p:txBody>
      </p:sp>
      <p:sp>
        <p:nvSpPr>
          <p:cNvPr id="4" name="Slide Number Placeholder 3"/>
          <p:cNvSpPr>
            <a:spLocks noGrp="1"/>
          </p:cNvSpPr>
          <p:nvPr>
            <p:ph type="sldNum" sz="quarter" idx="10"/>
          </p:nvPr>
        </p:nvSpPr>
        <p:spPr/>
        <p:txBody>
          <a:bodyPr/>
          <a:lstStyle/>
          <a:p>
            <a:pPr>
              <a:defRPr/>
            </a:pPr>
            <a:fld id="{D6CB1C10-7D29-499E-B9CF-4A8CAB8AFF8F}" type="slidenum">
              <a:rPr lang="en-US" altLang="en-US" smtClean="0"/>
              <a:pPr>
                <a:defRPr/>
              </a:pPr>
              <a:t>20</a:t>
            </a:fld>
            <a:endParaRPr lang="en-US" altLang="en-US"/>
          </a:p>
        </p:txBody>
      </p:sp>
    </p:spTree>
    <p:extLst>
      <p:ext uri="{BB962C8B-B14F-4D97-AF65-F5344CB8AC3E}">
        <p14:creationId xmlns:p14="http://schemas.microsoft.com/office/powerpoint/2010/main" val="405282317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Research subquestion 1a:</a:t>
            </a:r>
            <a:br>
              <a:rPr lang="en-US" sz="2400" dirty="0" smtClean="0"/>
            </a:br>
            <a:r>
              <a:rPr lang="en-US" sz="2400" dirty="0" smtClean="0"/>
              <a:t>Is </a:t>
            </a:r>
            <a:r>
              <a:rPr lang="en-US" sz="2400" dirty="0"/>
              <a:t>there a pattern of events or experiences that typically </a:t>
            </a:r>
            <a:r>
              <a:rPr lang="en-US" sz="2400" dirty="0" smtClean="0"/>
              <a:t/>
            </a:r>
            <a:br>
              <a:rPr lang="en-US" sz="2400" dirty="0" smtClean="0"/>
            </a:br>
            <a:r>
              <a:rPr lang="en-US" sz="2400" dirty="0" smtClean="0"/>
              <a:t>lead </a:t>
            </a:r>
            <a:r>
              <a:rPr lang="en-US" sz="2400" dirty="0"/>
              <a:t>to teachers transforming their instruction? </a:t>
            </a:r>
          </a:p>
        </p:txBody>
      </p:sp>
      <p:sp>
        <p:nvSpPr>
          <p:cNvPr id="3" name="Content Placeholder 2"/>
          <p:cNvSpPr>
            <a:spLocks noGrp="1"/>
          </p:cNvSpPr>
          <p:nvPr>
            <p:ph idx="1"/>
          </p:nvPr>
        </p:nvSpPr>
        <p:spPr>
          <a:xfrm>
            <a:off x="454025" y="1978925"/>
            <a:ext cx="8321485" cy="4175813"/>
          </a:xfrm>
        </p:spPr>
        <p:txBody>
          <a:bodyPr/>
          <a:lstStyle/>
          <a:p>
            <a:r>
              <a:rPr lang="en-US" dirty="0" smtClean="0"/>
              <a:t>All four teachers experienced intense personal learning.</a:t>
            </a:r>
          </a:p>
          <a:p>
            <a:endParaRPr lang="en-US" sz="800" dirty="0"/>
          </a:p>
          <a:p>
            <a:pPr marL="342900" indent="-342900">
              <a:buFont typeface="Arial" panose="020B0604020202020204" pitchFamily="34" charset="0"/>
              <a:buChar char="•"/>
            </a:pPr>
            <a:r>
              <a:rPr lang="en-US" dirty="0" smtClean="0"/>
              <a:t>Bree:  dealing with a major medical issue forced her to relax in both her personal and professional life</a:t>
            </a:r>
          </a:p>
          <a:p>
            <a:pPr marL="342900" indent="-342900">
              <a:buFont typeface="Arial" panose="020B0604020202020204" pitchFamily="34" charset="0"/>
              <a:buChar char="•"/>
            </a:pPr>
            <a:r>
              <a:rPr lang="en-US" dirty="0" smtClean="0"/>
              <a:t>Matt: “I </a:t>
            </a:r>
            <a:r>
              <a:rPr lang="en-US" dirty="0"/>
              <a:t>received the worst evaluation that I have ever </a:t>
            </a:r>
            <a:r>
              <a:rPr lang="en-US" dirty="0" smtClean="0"/>
              <a:t>received.”</a:t>
            </a:r>
          </a:p>
          <a:p>
            <a:pPr marL="342900" indent="-342900">
              <a:buFont typeface="Arial" panose="020B0604020202020204" pitchFamily="34" charset="0"/>
              <a:buChar char="•"/>
            </a:pPr>
            <a:r>
              <a:rPr lang="en-US" dirty="0" smtClean="0"/>
              <a:t>Jay: “</a:t>
            </a:r>
            <a:r>
              <a:rPr lang="en-US" dirty="0"/>
              <a:t>I could just tell they didn't understand what I was talking about. I knew they weren't learning the content</a:t>
            </a:r>
            <a:r>
              <a:rPr lang="en-US" dirty="0" smtClean="0"/>
              <a:t>.”</a:t>
            </a:r>
          </a:p>
          <a:p>
            <a:pPr marL="342900" indent="-342900">
              <a:buFont typeface="Arial" panose="020B0604020202020204" pitchFamily="34" charset="0"/>
              <a:buChar char="•"/>
            </a:pPr>
            <a:r>
              <a:rPr lang="en-US" dirty="0" smtClean="0"/>
              <a:t>Kate:  “…the </a:t>
            </a:r>
            <a:r>
              <a:rPr lang="en-US" dirty="0"/>
              <a:t>whole purpose of Intel Math was to take you back to the basics of what are you </a:t>
            </a:r>
            <a:r>
              <a:rPr lang="en-US" dirty="0" smtClean="0"/>
              <a:t>doing… </a:t>
            </a:r>
            <a:r>
              <a:rPr lang="en-US" dirty="0"/>
              <a:t>why does it work</a:t>
            </a:r>
            <a:r>
              <a:rPr lang="en-US" dirty="0" smtClean="0"/>
              <a:t>.”</a:t>
            </a:r>
          </a:p>
          <a:p>
            <a:pPr marL="342900" indent="-342900">
              <a:buFont typeface="Arial" panose="020B0604020202020204" pitchFamily="34" charset="0"/>
              <a:buChar char="•"/>
            </a:pPr>
            <a:endParaRPr lang="en-US" dirty="0"/>
          </a:p>
          <a:p>
            <a:pPr lvl="2" indent="0" algn="ctr">
              <a:buNone/>
            </a:pPr>
            <a:r>
              <a:rPr lang="en-US" dirty="0" smtClean="0"/>
              <a:t>Brain Based Learning Theory Intensity </a:t>
            </a:r>
            <a:r>
              <a:rPr lang="en-US" dirty="0"/>
              <a:t>of the learning illustrates brain based learning theory – the intensity formed strong neural pathways and deep learning for the teacher.</a:t>
            </a:r>
          </a:p>
          <a:p>
            <a:pPr marL="342900" indent="-342900">
              <a:buFont typeface="Arial" panose="020B0604020202020204" pitchFamily="34" charset="0"/>
              <a:buChar char="•"/>
            </a:pPr>
            <a:endParaRPr lang="en-US" dirty="0"/>
          </a:p>
          <a:p>
            <a:endParaRPr lang="en-US" dirty="0" smtClean="0"/>
          </a:p>
        </p:txBody>
      </p:sp>
      <p:sp>
        <p:nvSpPr>
          <p:cNvPr id="4" name="Slide Number Placeholder 3"/>
          <p:cNvSpPr>
            <a:spLocks noGrp="1"/>
          </p:cNvSpPr>
          <p:nvPr>
            <p:ph type="sldNum" sz="quarter" idx="10"/>
          </p:nvPr>
        </p:nvSpPr>
        <p:spPr/>
        <p:txBody>
          <a:bodyPr/>
          <a:lstStyle/>
          <a:p>
            <a:pPr>
              <a:defRPr/>
            </a:pPr>
            <a:fld id="{D6CB1C10-7D29-499E-B9CF-4A8CAB8AFF8F}" type="slidenum">
              <a:rPr lang="en-US" altLang="en-US" smtClean="0"/>
              <a:pPr>
                <a:defRPr/>
              </a:pPr>
              <a:t>21</a:t>
            </a:fld>
            <a:endParaRPr lang="en-US" altLang="en-US"/>
          </a:p>
        </p:txBody>
      </p:sp>
    </p:spTree>
    <p:extLst>
      <p:ext uri="{BB962C8B-B14F-4D97-AF65-F5344CB8AC3E}">
        <p14:creationId xmlns:p14="http://schemas.microsoft.com/office/powerpoint/2010/main" val="274767420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solidFill>
                  <a:srgbClr val="FFFFFF"/>
                </a:solidFill>
              </a:rPr>
              <a:t>Research subquestion 1a:</a:t>
            </a:r>
            <a:br>
              <a:rPr lang="en-US" sz="2400" dirty="0">
                <a:solidFill>
                  <a:srgbClr val="FFFFFF"/>
                </a:solidFill>
              </a:rPr>
            </a:br>
            <a:r>
              <a:rPr lang="en-US" sz="2400" dirty="0">
                <a:solidFill>
                  <a:srgbClr val="FFFFFF"/>
                </a:solidFill>
              </a:rPr>
              <a:t>Is there a pattern of events or experiences that typically </a:t>
            </a:r>
            <a:br>
              <a:rPr lang="en-US" sz="2400" dirty="0">
                <a:solidFill>
                  <a:srgbClr val="FFFFFF"/>
                </a:solidFill>
              </a:rPr>
            </a:br>
            <a:r>
              <a:rPr lang="en-US" sz="2400" dirty="0">
                <a:solidFill>
                  <a:srgbClr val="FFFFFF"/>
                </a:solidFill>
              </a:rPr>
              <a:t>lead to teachers transforming their instruction? </a:t>
            </a:r>
            <a:endParaRPr lang="en-US" dirty="0"/>
          </a:p>
        </p:txBody>
      </p:sp>
      <p:sp>
        <p:nvSpPr>
          <p:cNvPr id="3" name="Content Placeholder 2"/>
          <p:cNvSpPr>
            <a:spLocks noGrp="1"/>
          </p:cNvSpPr>
          <p:nvPr>
            <p:ph idx="1"/>
          </p:nvPr>
        </p:nvSpPr>
        <p:spPr>
          <a:xfrm>
            <a:off x="454025" y="1955799"/>
            <a:ext cx="8448675" cy="4384675"/>
          </a:xfrm>
        </p:spPr>
        <p:txBody>
          <a:bodyPr/>
          <a:lstStyle/>
          <a:p>
            <a:pPr marL="342900" indent="-342900">
              <a:buFont typeface="Arial" panose="020B0604020202020204" pitchFamily="34" charset="0"/>
              <a:buChar char="•"/>
            </a:pPr>
            <a:r>
              <a:rPr lang="en-US" sz="2000" dirty="0" smtClean="0"/>
              <a:t>Kate:  “I </a:t>
            </a:r>
            <a:r>
              <a:rPr lang="en-US" sz="2000" dirty="0"/>
              <a:t>think what really struck me was the idea that I had used math throughout my whole entire life without really understanding why math worked the way it did</a:t>
            </a:r>
            <a:r>
              <a:rPr lang="en-US" sz="2000" dirty="0" smtClean="0"/>
              <a:t>.”</a:t>
            </a:r>
            <a:endParaRPr lang="en-US" sz="2000" dirty="0"/>
          </a:p>
          <a:p>
            <a:pPr marL="342900" indent="-342900">
              <a:buFont typeface="Arial" panose="020B0604020202020204" pitchFamily="34" charset="0"/>
              <a:buChar char="•"/>
            </a:pPr>
            <a:r>
              <a:rPr lang="en-US" sz="2000" dirty="0" smtClean="0"/>
              <a:t>Kate believed she knew how to do math and teach math, but the Intel Math training caused her to rethink that. A decrease in self-efficacy accompanied her decision to transform her instruction.</a:t>
            </a:r>
            <a:endParaRPr lang="en-US" dirty="0"/>
          </a:p>
          <a:p>
            <a:pPr marL="342900" indent="-342900">
              <a:buFont typeface="Arial" panose="020B0604020202020204" pitchFamily="34" charset="0"/>
              <a:buChar char="•"/>
            </a:pPr>
            <a:r>
              <a:rPr lang="en-US" dirty="0"/>
              <a:t>Matt:  “I thought I was doing a wonderful job and I wasn't…At the time it was very painful…” </a:t>
            </a:r>
          </a:p>
          <a:p>
            <a:endParaRPr lang="en-US" dirty="0"/>
          </a:p>
          <a:p>
            <a:pPr marL="552450" lvl="3" indent="0" algn="ctr">
              <a:buNone/>
            </a:pPr>
            <a:r>
              <a:rPr lang="en-US" dirty="0" smtClean="0"/>
              <a:t>Study </a:t>
            </a:r>
            <a:r>
              <a:rPr lang="en-US" dirty="0"/>
              <a:t>data indicate a possible connection between a decrease in self-efficacy and teacher learning. </a:t>
            </a:r>
            <a:r>
              <a:rPr lang="en-US" dirty="0" smtClean="0"/>
              <a:t>Teachers </a:t>
            </a:r>
            <a:r>
              <a:rPr lang="en-US" dirty="0"/>
              <a:t>may transform instruction is because an experience decreases their self-efficacy about instruction and the transformation is an attempt to re-establish a desired level of self-efficacy. </a:t>
            </a:r>
          </a:p>
          <a:p>
            <a:pPr algn="ctr"/>
            <a:endParaRPr lang="en-US" dirty="0"/>
          </a:p>
          <a:p>
            <a:endParaRPr lang="en-US" dirty="0"/>
          </a:p>
          <a:p>
            <a:endParaRPr lang="en-US" sz="2000" dirty="0"/>
          </a:p>
          <a:p>
            <a:endParaRPr lang="en-US" sz="2000" dirty="0"/>
          </a:p>
        </p:txBody>
      </p:sp>
      <p:sp>
        <p:nvSpPr>
          <p:cNvPr id="4" name="Slide Number Placeholder 3"/>
          <p:cNvSpPr>
            <a:spLocks noGrp="1"/>
          </p:cNvSpPr>
          <p:nvPr>
            <p:ph type="sldNum" sz="quarter" idx="10"/>
          </p:nvPr>
        </p:nvSpPr>
        <p:spPr/>
        <p:txBody>
          <a:bodyPr/>
          <a:lstStyle/>
          <a:p>
            <a:pPr>
              <a:defRPr/>
            </a:pPr>
            <a:fld id="{D6CB1C10-7D29-499E-B9CF-4A8CAB8AFF8F}" type="slidenum">
              <a:rPr lang="en-US" altLang="en-US" smtClean="0"/>
              <a:pPr>
                <a:defRPr/>
              </a:pPr>
              <a:t>22</a:t>
            </a:fld>
            <a:endParaRPr lang="en-US" altLang="en-US"/>
          </a:p>
        </p:txBody>
      </p:sp>
    </p:spTree>
    <p:extLst>
      <p:ext uri="{BB962C8B-B14F-4D97-AF65-F5344CB8AC3E}">
        <p14:creationId xmlns:p14="http://schemas.microsoft.com/office/powerpoint/2010/main" val="273831617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solidFill>
                  <a:srgbClr val="FFFFFF"/>
                </a:solidFill>
              </a:rPr>
              <a:t>Research subquestion 1a:</a:t>
            </a:r>
            <a:br>
              <a:rPr lang="en-US" sz="2400" dirty="0">
                <a:solidFill>
                  <a:srgbClr val="FFFFFF"/>
                </a:solidFill>
              </a:rPr>
            </a:br>
            <a:r>
              <a:rPr lang="en-US" sz="2400" dirty="0">
                <a:solidFill>
                  <a:srgbClr val="FFFFFF"/>
                </a:solidFill>
              </a:rPr>
              <a:t>Is there a pattern of events or experiences that typically </a:t>
            </a:r>
            <a:br>
              <a:rPr lang="en-US" sz="2400" dirty="0">
                <a:solidFill>
                  <a:srgbClr val="FFFFFF"/>
                </a:solidFill>
              </a:rPr>
            </a:br>
            <a:r>
              <a:rPr lang="en-US" sz="2400" dirty="0">
                <a:solidFill>
                  <a:srgbClr val="FFFFFF"/>
                </a:solidFill>
              </a:rPr>
              <a:t>lead to teachers transforming their instruction? </a:t>
            </a:r>
            <a:endParaRPr lang="en-US" dirty="0"/>
          </a:p>
        </p:txBody>
      </p:sp>
      <p:sp>
        <p:nvSpPr>
          <p:cNvPr id="6" name="Content Placeholder 5"/>
          <p:cNvSpPr>
            <a:spLocks noGrp="1"/>
          </p:cNvSpPr>
          <p:nvPr>
            <p:ph idx="1"/>
          </p:nvPr>
        </p:nvSpPr>
        <p:spPr/>
        <p:txBody>
          <a:bodyPr/>
          <a:lstStyle/>
          <a:p>
            <a:pPr marL="342900" indent="-342900">
              <a:buFont typeface="Arial" panose="020B0604020202020204" pitchFamily="34" charset="0"/>
              <a:buChar char="•"/>
            </a:pPr>
            <a:r>
              <a:rPr lang="en-US" dirty="0"/>
              <a:t>Choice of </a:t>
            </a:r>
            <a:r>
              <a:rPr lang="en-US" dirty="0" smtClean="0"/>
              <a:t>Transformation:  3 content-centered and 3 student-centered</a:t>
            </a:r>
          </a:p>
          <a:p>
            <a:pPr marL="342900" indent="-342900">
              <a:buFont typeface="Arial" panose="020B0604020202020204" pitchFamily="34" charset="0"/>
              <a:buChar char="•"/>
            </a:pPr>
            <a:endParaRPr lang="en-US" dirty="0" smtClean="0"/>
          </a:p>
          <a:p>
            <a:pPr marL="342900" indent="-342900">
              <a:buFont typeface="Arial" panose="020B0604020202020204" pitchFamily="34" charset="0"/>
              <a:buChar char="•"/>
            </a:pPr>
            <a:r>
              <a:rPr lang="en-US" dirty="0" smtClean="0"/>
              <a:t>Matt: </a:t>
            </a:r>
            <a:r>
              <a:rPr lang="en-US" sz="2000" dirty="0" smtClean="0"/>
              <a:t>“</a:t>
            </a:r>
            <a:r>
              <a:rPr lang="en-US" dirty="0" smtClean="0"/>
              <a:t>…</a:t>
            </a:r>
            <a:r>
              <a:rPr lang="en-US" sz="2000" dirty="0" smtClean="0">
                <a:effectLst/>
              </a:rPr>
              <a:t>there </a:t>
            </a:r>
            <a:r>
              <a:rPr lang="en-US" sz="2000" dirty="0">
                <a:effectLst/>
              </a:rPr>
              <a:t>are many things that go on in students' lives that teachers don't think about. If you're concerned about where you're going to sleep that night or whether there's going to be enough </a:t>
            </a:r>
            <a:r>
              <a:rPr lang="en-US" sz="2000" dirty="0" smtClean="0">
                <a:effectLst/>
              </a:rPr>
              <a:t>food</a:t>
            </a:r>
            <a:r>
              <a:rPr lang="en-US" dirty="0" smtClean="0"/>
              <a:t>…</a:t>
            </a:r>
            <a:r>
              <a:rPr lang="en-US" sz="2000" dirty="0" smtClean="0">
                <a:effectLst/>
              </a:rPr>
              <a:t>”</a:t>
            </a:r>
            <a:endParaRPr lang="en-US" dirty="0" smtClean="0"/>
          </a:p>
          <a:p>
            <a:pPr marL="342900" indent="-342900">
              <a:buFont typeface="Arial" panose="020B0604020202020204" pitchFamily="34" charset="0"/>
              <a:buChar char="•"/>
            </a:pPr>
            <a:r>
              <a:rPr lang="en-US" dirty="0"/>
              <a:t>Jay: “I'm paid to teach all kids. Not just the ones that come here well rested. Not just the ones that didn't have a big fight the night before. I have to find a way to engage every kid, no matter what I receive</a:t>
            </a:r>
            <a:r>
              <a:rPr lang="en-US" dirty="0" smtClean="0"/>
              <a:t>.”</a:t>
            </a:r>
          </a:p>
          <a:p>
            <a:pPr lvl="1" indent="0" algn="ctr">
              <a:buNone/>
            </a:pPr>
            <a:endParaRPr lang="en-US" dirty="0" smtClean="0"/>
          </a:p>
          <a:p>
            <a:pPr lvl="1" indent="0" algn="ctr">
              <a:buNone/>
            </a:pPr>
            <a:r>
              <a:rPr lang="en-US" dirty="0" smtClean="0"/>
              <a:t>Metacognition in action: </a:t>
            </a:r>
            <a:r>
              <a:rPr lang="en-US" dirty="0"/>
              <a:t>Change in perspective from a focus on what I do as the teacher to what the learners are experiencing and doing is metacognition.</a:t>
            </a:r>
          </a:p>
          <a:p>
            <a:pPr marL="611188" lvl="1" indent="-342900">
              <a:buFont typeface="Arial" panose="020B0604020202020204" pitchFamily="34" charset="0"/>
              <a:buChar char="•"/>
            </a:pPr>
            <a:endParaRPr lang="en-US" dirty="0"/>
          </a:p>
          <a:p>
            <a:endParaRPr lang="en-US" dirty="0"/>
          </a:p>
        </p:txBody>
      </p:sp>
      <p:sp>
        <p:nvSpPr>
          <p:cNvPr id="4" name="Slide Number Placeholder 3"/>
          <p:cNvSpPr>
            <a:spLocks noGrp="1"/>
          </p:cNvSpPr>
          <p:nvPr>
            <p:ph type="sldNum" sz="quarter" idx="10"/>
          </p:nvPr>
        </p:nvSpPr>
        <p:spPr/>
        <p:txBody>
          <a:bodyPr/>
          <a:lstStyle/>
          <a:p>
            <a:pPr>
              <a:defRPr/>
            </a:pPr>
            <a:fld id="{D6CB1C10-7D29-499E-B9CF-4A8CAB8AFF8F}" type="slidenum">
              <a:rPr lang="en-US" altLang="en-US" smtClean="0"/>
              <a:pPr>
                <a:defRPr/>
              </a:pPr>
              <a:t>23</a:t>
            </a:fld>
            <a:endParaRPr lang="en-US" altLang="en-US"/>
          </a:p>
        </p:txBody>
      </p:sp>
    </p:spTree>
    <p:extLst>
      <p:ext uri="{BB962C8B-B14F-4D97-AF65-F5344CB8AC3E}">
        <p14:creationId xmlns:p14="http://schemas.microsoft.com/office/powerpoint/2010/main" val="121093657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Research subquestion 1b:  How </a:t>
            </a:r>
            <a:r>
              <a:rPr lang="en-US" sz="2800" dirty="0"/>
              <a:t>does student learning factor into the decision by teachers to transform their instruction</a:t>
            </a:r>
            <a:r>
              <a:rPr lang="en-US" sz="2800" dirty="0" smtClean="0"/>
              <a:t>?</a:t>
            </a:r>
            <a:endParaRPr lang="en-US" sz="2800" dirty="0"/>
          </a:p>
        </p:txBody>
      </p:sp>
      <p:sp>
        <p:nvSpPr>
          <p:cNvPr id="3" name="Content Placeholder 2"/>
          <p:cNvSpPr>
            <a:spLocks noGrp="1"/>
          </p:cNvSpPr>
          <p:nvPr>
            <p:ph idx="1"/>
          </p:nvPr>
        </p:nvSpPr>
        <p:spPr/>
        <p:txBody>
          <a:bodyPr/>
          <a:lstStyle/>
          <a:p>
            <a:pPr marL="342900" indent="-342900">
              <a:buFont typeface="Arial" panose="020B0604020202020204" pitchFamily="34" charset="0"/>
              <a:buChar char="•"/>
            </a:pPr>
            <a:r>
              <a:rPr lang="en-US" dirty="0" smtClean="0"/>
              <a:t>Jay:  </a:t>
            </a:r>
            <a:r>
              <a:rPr lang="en-US" dirty="0"/>
              <a:t>“I could just tell they didn't understand what I was talking about</a:t>
            </a:r>
            <a:r>
              <a:rPr lang="en-US" dirty="0" smtClean="0"/>
              <a:t>.” </a:t>
            </a:r>
          </a:p>
          <a:p>
            <a:pPr marL="342900" indent="-342900">
              <a:buFont typeface="Arial" panose="020B0604020202020204" pitchFamily="34" charset="0"/>
              <a:buChar char="•"/>
            </a:pPr>
            <a:r>
              <a:rPr lang="en-US" dirty="0" smtClean="0"/>
              <a:t>Matt:  “… </a:t>
            </a:r>
            <a:r>
              <a:rPr lang="en-US" dirty="0"/>
              <a:t>a tendency of students to get frustrated [and] to say, ‘Aw, man, this </a:t>
            </a:r>
            <a:r>
              <a:rPr lang="en-US" dirty="0" smtClean="0"/>
              <a:t>science </a:t>
            </a:r>
            <a:r>
              <a:rPr lang="en-US" dirty="0"/>
              <a:t>stuff doesn't work</a:t>
            </a:r>
            <a:r>
              <a:rPr lang="en-US" dirty="0" smtClean="0"/>
              <a:t>!’” </a:t>
            </a:r>
          </a:p>
          <a:p>
            <a:pPr indent="-266700" algn="ctr"/>
            <a:r>
              <a:rPr lang="en-US" dirty="0" smtClean="0">
                <a:solidFill>
                  <a:schemeClr val="tx1"/>
                </a:solidFill>
              </a:rPr>
              <a:t>No evidence of quantitative data use in deciding to transform instruction, rather it was all qualitative in nature</a:t>
            </a:r>
            <a:endParaRPr lang="en-US" dirty="0">
              <a:solidFill>
                <a:schemeClr val="tx1"/>
              </a:solidFill>
            </a:endParaRPr>
          </a:p>
          <a:p>
            <a:pPr marL="539750" lvl="3" indent="0" algn="ctr">
              <a:buNone/>
            </a:pPr>
            <a:r>
              <a:rPr lang="en-US" dirty="0" smtClean="0"/>
              <a:t>Adult Learning Theory:  </a:t>
            </a:r>
            <a:r>
              <a:rPr lang="en-US" dirty="0"/>
              <a:t>when adults see an opportunity to improve quality of life through learning, they become highly motivated learners and adult learners utilize application based opportunities</a:t>
            </a:r>
          </a:p>
          <a:p>
            <a:pPr marL="539750" lvl="3" indent="0" algn="ctr">
              <a:buNone/>
            </a:pPr>
            <a:endParaRPr lang="en-US" dirty="0"/>
          </a:p>
          <a:p>
            <a:pPr marL="539750" lvl="3" indent="0" algn="ctr">
              <a:buNone/>
            </a:pPr>
            <a:r>
              <a:rPr lang="en-US" dirty="0"/>
              <a:t>Formative vs. summative assessment of their teaching – tendency to make changes due to what teachers see as they teach rather than wait for academic achievement data to tell them what they need to do</a:t>
            </a:r>
          </a:p>
          <a:p>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D6CB1C10-7D29-499E-B9CF-4A8CAB8AFF8F}" type="slidenum">
              <a:rPr lang="en-US" altLang="en-US" smtClean="0"/>
              <a:pPr>
                <a:defRPr/>
              </a:pPr>
              <a:t>24</a:t>
            </a:fld>
            <a:endParaRPr lang="en-US" altLang="en-US"/>
          </a:p>
        </p:txBody>
      </p:sp>
    </p:spTree>
    <p:extLst>
      <p:ext uri="{BB962C8B-B14F-4D97-AF65-F5344CB8AC3E}">
        <p14:creationId xmlns:p14="http://schemas.microsoft.com/office/powerpoint/2010/main" val="418427496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252781971"/>
              </p:ext>
            </p:extLst>
          </p:nvPr>
        </p:nvGraphicFramePr>
        <p:xfrm>
          <a:off x="-3" y="-1"/>
          <a:ext cx="9144002" cy="7104270"/>
        </p:xfrm>
        <a:graphic>
          <a:graphicData uri="http://schemas.openxmlformats.org/drawingml/2006/table">
            <a:tbl>
              <a:tblPr firstRow="1" firstCol="1" bandRow="1"/>
              <a:tblGrid>
                <a:gridCol w="4572001"/>
                <a:gridCol w="4572001"/>
              </a:tblGrid>
              <a:tr h="714531">
                <a:tc gridSpan="2">
                  <a:txBody>
                    <a:bodyPr/>
                    <a:lstStyle/>
                    <a:p>
                      <a:pPr marL="0" marR="0" algn="r">
                        <a:spcBef>
                          <a:spcPts val="200"/>
                        </a:spcBef>
                        <a:spcAft>
                          <a:spcPts val="0"/>
                        </a:spcAft>
                      </a:pPr>
                      <a:r>
                        <a:rPr lang="en-US" sz="1800" b="1" dirty="0">
                          <a:solidFill>
                            <a:srgbClr val="1F4D78"/>
                          </a:solidFill>
                          <a:effectLst/>
                          <a:latin typeface="Calibri" panose="020F0502020204030204" pitchFamily="34" charset="0"/>
                          <a:ea typeface="Times New Roman" panose="02020603050405020304" pitchFamily="18" charset="0"/>
                        </a:rPr>
                        <a:t>Table 7</a:t>
                      </a:r>
                    </a:p>
                    <a:p>
                      <a:pPr marL="0" marR="0" algn="r">
                        <a:spcBef>
                          <a:spcPts val="0"/>
                        </a:spcBef>
                        <a:spcAft>
                          <a:spcPts val="0"/>
                        </a:spcAft>
                      </a:pPr>
                      <a:r>
                        <a:rPr lang="en-US" sz="1800" b="1" i="1" dirty="0">
                          <a:solidFill>
                            <a:srgbClr val="000000"/>
                          </a:solidFill>
                          <a:effectLst/>
                          <a:latin typeface="Calibri" panose="020F0502020204030204" pitchFamily="34" charset="0"/>
                          <a:ea typeface="Times New Roman" panose="02020603050405020304" pitchFamily="18" charset="0"/>
                        </a:rPr>
                        <a:t>Teacher Perception Versus Actual Instructional Ability</a:t>
                      </a:r>
                    </a:p>
                  </a:txBody>
                  <a:tcPr marL="68580" marR="68580"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solidFill>
                      <a:schemeClr val="bg1"/>
                    </a:solidFill>
                  </a:tcPr>
                </a:tc>
                <a:tc hMerge="1">
                  <a:txBody>
                    <a:bodyPr/>
                    <a:lstStyle/>
                    <a:p>
                      <a:endParaRPr lang="en-US"/>
                    </a:p>
                  </a:txBody>
                  <a:tcPr/>
                </a:tc>
              </a:tr>
              <a:tr h="612563">
                <a:tc>
                  <a:txBody>
                    <a:bodyPr/>
                    <a:lstStyle/>
                    <a:p>
                      <a:pPr marL="0" marR="0">
                        <a:lnSpc>
                          <a:spcPct val="200000"/>
                        </a:lnSpc>
                        <a:spcBef>
                          <a:spcPts val="0"/>
                        </a:spcBef>
                        <a:spcAft>
                          <a:spcPts val="0"/>
                        </a:spcAft>
                      </a:pPr>
                      <a:r>
                        <a:rPr lang="en-US" sz="1800">
                          <a:effectLst/>
                          <a:latin typeface="Times New Roman" panose="02020603050405020304" pitchFamily="18" charset="0"/>
                          <a:ea typeface="Calibri" panose="020F0502020204030204" pitchFamily="34" charset="0"/>
                          <a:cs typeface="Times New Roman" panose="02020603050405020304" pitchFamily="18" charset="0"/>
                        </a:rPr>
                        <a:t>Current Perception Matches Reality</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solidFill>
                      <a:schemeClr val="bg1"/>
                    </a:solidFill>
                  </a:tcPr>
                </a:tc>
                <a:tc>
                  <a:txBody>
                    <a:bodyPr/>
                    <a:lstStyle/>
                    <a:p>
                      <a:pPr marL="0" marR="0">
                        <a:lnSpc>
                          <a:spcPct val="200000"/>
                        </a:lnSpc>
                        <a:spcBef>
                          <a:spcPts val="0"/>
                        </a:spcBef>
                        <a:spcAft>
                          <a:spcPts val="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Current Perception Does NOT Match Reality</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274320" marR="0"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solidFill>
                      <a:schemeClr val="bg1"/>
                    </a:solidFill>
                  </a:tcPr>
                </a:tc>
              </a:tr>
              <a:tr h="2756155">
                <a:tc>
                  <a:txBody>
                    <a:bodyPr/>
                    <a:lstStyle/>
                    <a:p>
                      <a:pPr marL="0" marR="0">
                        <a:lnSpc>
                          <a:spcPct val="200000"/>
                        </a:lnSpc>
                        <a:spcBef>
                          <a:spcPts val="0"/>
                        </a:spcBef>
                        <a:spcAft>
                          <a:spcPts val="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The teacher believes s/he is good/adequate at instruction and in reality is a good or at least adequate instructor.</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200000"/>
                        </a:lnSpc>
                        <a:spcBef>
                          <a:spcPts val="0"/>
                        </a:spcBef>
                        <a:spcAft>
                          <a:spcPts val="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R="182880" marT="91440" marB="9144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solidFill>
                      <a:schemeClr val="bg1"/>
                    </a:solidFill>
                  </a:tcPr>
                </a:tc>
                <a:tc>
                  <a:txBody>
                    <a:bodyPr/>
                    <a:lstStyle/>
                    <a:p>
                      <a:pPr marL="0" marR="0">
                        <a:lnSpc>
                          <a:spcPct val="200000"/>
                        </a:lnSpc>
                        <a:spcBef>
                          <a:spcPts val="0"/>
                        </a:spcBef>
                        <a:spcAft>
                          <a:spcPts val="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The teacher believes s/he is NOT good/adequate at instruction and in reality is an adequate instructor.</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365760" marT="91440" marB="9144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solidFill>
                      <a:schemeClr val="bg1"/>
                    </a:solidFill>
                  </a:tcPr>
                </a:tc>
              </a:tr>
              <a:tr h="3021021">
                <a:tc>
                  <a:txBody>
                    <a:bodyPr/>
                    <a:lstStyle/>
                    <a:p>
                      <a:pPr marL="0" marR="0">
                        <a:lnSpc>
                          <a:spcPct val="200000"/>
                        </a:lnSpc>
                        <a:spcBef>
                          <a:spcPts val="0"/>
                        </a:spcBef>
                        <a:spcAft>
                          <a:spcPts val="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The teacher believes s/he is NOT good/adequate at instruction and in reality is NOT an adequate instructor. (Jay in his early career)</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R="182880" marT="91440" marB="9144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solidFill>
                      <a:schemeClr val="bg1"/>
                    </a:solidFill>
                  </a:tcPr>
                </a:tc>
                <a:tc>
                  <a:txBody>
                    <a:bodyPr/>
                    <a:lstStyle/>
                    <a:p>
                      <a:pPr marL="0" marR="0">
                        <a:lnSpc>
                          <a:spcPct val="200000"/>
                        </a:lnSpc>
                        <a:spcBef>
                          <a:spcPts val="0"/>
                        </a:spcBef>
                        <a:spcAft>
                          <a:spcPts val="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The teacher believes s/he is good/adequate at instruction and in reality is NOT an adequate instructor. (Matt prior to his evaluation)</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200000"/>
                        </a:lnSpc>
                        <a:spcBef>
                          <a:spcPts val="0"/>
                        </a:spcBef>
                        <a:spcAft>
                          <a:spcPts val="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365760" marT="91440" marB="9144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solidFill>
                      <a:schemeClr val="bg1"/>
                    </a:solidFill>
                  </a:tcPr>
                </a:tc>
              </a:tr>
            </a:tbl>
          </a:graphicData>
        </a:graphic>
      </p:graphicFrame>
      <p:sp>
        <p:nvSpPr>
          <p:cNvPr id="4" name="Slide Number Placeholder 3"/>
          <p:cNvSpPr>
            <a:spLocks noGrp="1"/>
          </p:cNvSpPr>
          <p:nvPr>
            <p:ph type="sldNum" sz="quarter" idx="10"/>
          </p:nvPr>
        </p:nvSpPr>
        <p:spPr/>
        <p:txBody>
          <a:bodyPr/>
          <a:lstStyle/>
          <a:p>
            <a:pPr>
              <a:defRPr/>
            </a:pPr>
            <a:fld id="{D6CB1C10-7D29-499E-B9CF-4A8CAB8AFF8F}" type="slidenum">
              <a:rPr lang="en-US" altLang="en-US" smtClean="0"/>
              <a:pPr>
                <a:defRPr/>
              </a:pPr>
              <a:t>25</a:t>
            </a:fld>
            <a:endParaRPr lang="en-US" altLang="en-US"/>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2654"/>
            <a:ext cx="1962424" cy="657317"/>
          </a:xfrm>
          <a:prstGeom prst="rect">
            <a:avLst/>
          </a:prstGeom>
        </p:spPr>
      </p:pic>
      <p:sp>
        <p:nvSpPr>
          <p:cNvPr id="8" name="Oval Callout 7"/>
          <p:cNvSpPr/>
          <p:nvPr/>
        </p:nvSpPr>
        <p:spPr>
          <a:xfrm>
            <a:off x="1312203" y="669971"/>
            <a:ext cx="6519589" cy="3289110"/>
          </a:xfrm>
          <a:prstGeom prst="wedgeEllipseCallout">
            <a:avLst>
              <a:gd name="adj1" fmla="val -1993"/>
              <a:gd name="adj2" fmla="val 94035"/>
            </a:avLst>
          </a:prstGeom>
          <a:solidFill>
            <a:schemeClr val="tx2"/>
          </a:solidFill>
          <a:ln>
            <a:solidFill>
              <a:srgbClr val="004F8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dirty="0">
                <a:solidFill>
                  <a:schemeClr val="bg1"/>
                </a:solidFill>
              </a:rPr>
              <a:t>One key role of evaluation, whether done summatively or formatively, is to validate or invalidate teachers’ perceptions about their own teaching.</a:t>
            </a:r>
          </a:p>
        </p:txBody>
      </p:sp>
      <p:sp>
        <p:nvSpPr>
          <p:cNvPr id="9" name="Oval Callout 8"/>
          <p:cNvSpPr/>
          <p:nvPr/>
        </p:nvSpPr>
        <p:spPr>
          <a:xfrm>
            <a:off x="1809337" y="682625"/>
            <a:ext cx="5525320" cy="3605113"/>
          </a:xfrm>
          <a:prstGeom prst="wedgeEllipseCallout">
            <a:avLst>
              <a:gd name="adj1" fmla="val -3296"/>
              <a:gd name="adj2" fmla="val 8597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rPr>
              <a:t>T</a:t>
            </a:r>
            <a:r>
              <a:rPr lang="en-US" sz="2400" dirty="0" smtClean="0">
                <a:solidFill>
                  <a:schemeClr val="tx1"/>
                </a:solidFill>
              </a:rPr>
              <a:t>he </a:t>
            </a:r>
            <a:r>
              <a:rPr lang="en-US" sz="2400" dirty="0">
                <a:solidFill>
                  <a:schemeClr val="tx1"/>
                </a:solidFill>
              </a:rPr>
              <a:t>relationship between the teacher and evaluator matters and hard conversations are catalysts to positive change. </a:t>
            </a:r>
          </a:p>
        </p:txBody>
      </p:sp>
    </p:spTree>
    <p:extLst>
      <p:ext uri="{BB962C8B-B14F-4D97-AF65-F5344CB8AC3E}">
        <p14:creationId xmlns:p14="http://schemas.microsoft.com/office/powerpoint/2010/main" val="21238144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down)">
                                      <p:cBhvr>
                                        <p:cTn id="7" dur="580">
                                          <p:stCondLst>
                                            <p:cond delay="0"/>
                                          </p:stCondLst>
                                        </p:cTn>
                                        <p:tgtEl>
                                          <p:spTgt spid="8"/>
                                        </p:tgtEl>
                                      </p:cBhvr>
                                    </p:animEffect>
                                    <p:anim calcmode="lin" valueType="num">
                                      <p:cBhvr>
                                        <p:cTn id="8" dur="1822" tmFilter="0,0; 0.14,0.36; 0.43,0.73; 0.71,0.91; 1.0,1.0">
                                          <p:stCondLst>
                                            <p:cond delay="0"/>
                                          </p:stCondLst>
                                        </p:cTn>
                                        <p:tgtEl>
                                          <p:spTgt spid="8"/>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8"/>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8"/>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8"/>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8"/>
                                        </p:tgtEl>
                                        <p:attrNameLst>
                                          <p:attrName>ppt_y</p:attrName>
                                        </p:attrNameLst>
                                      </p:cBhvr>
                                      <p:tavLst>
                                        <p:tav tm="0" fmla="#ppt_y-sin(pi*$)/81">
                                          <p:val>
                                            <p:fltVal val="0"/>
                                          </p:val>
                                        </p:tav>
                                        <p:tav tm="100000">
                                          <p:val>
                                            <p:fltVal val="1"/>
                                          </p:val>
                                        </p:tav>
                                      </p:tavLst>
                                    </p:anim>
                                    <p:animScale>
                                      <p:cBhvr>
                                        <p:cTn id="13" dur="26">
                                          <p:stCondLst>
                                            <p:cond delay="650"/>
                                          </p:stCondLst>
                                        </p:cTn>
                                        <p:tgtEl>
                                          <p:spTgt spid="8"/>
                                        </p:tgtEl>
                                      </p:cBhvr>
                                      <p:to x="100000" y="60000"/>
                                    </p:animScale>
                                    <p:animScale>
                                      <p:cBhvr>
                                        <p:cTn id="14" dur="166" decel="50000">
                                          <p:stCondLst>
                                            <p:cond delay="676"/>
                                          </p:stCondLst>
                                        </p:cTn>
                                        <p:tgtEl>
                                          <p:spTgt spid="8"/>
                                        </p:tgtEl>
                                      </p:cBhvr>
                                      <p:to x="100000" y="100000"/>
                                    </p:animScale>
                                    <p:animScale>
                                      <p:cBhvr>
                                        <p:cTn id="15" dur="26">
                                          <p:stCondLst>
                                            <p:cond delay="1312"/>
                                          </p:stCondLst>
                                        </p:cTn>
                                        <p:tgtEl>
                                          <p:spTgt spid="8"/>
                                        </p:tgtEl>
                                      </p:cBhvr>
                                      <p:to x="100000" y="80000"/>
                                    </p:animScale>
                                    <p:animScale>
                                      <p:cBhvr>
                                        <p:cTn id="16" dur="166" decel="50000">
                                          <p:stCondLst>
                                            <p:cond delay="1338"/>
                                          </p:stCondLst>
                                        </p:cTn>
                                        <p:tgtEl>
                                          <p:spTgt spid="8"/>
                                        </p:tgtEl>
                                      </p:cBhvr>
                                      <p:to x="100000" y="100000"/>
                                    </p:animScale>
                                    <p:animScale>
                                      <p:cBhvr>
                                        <p:cTn id="17" dur="26">
                                          <p:stCondLst>
                                            <p:cond delay="1642"/>
                                          </p:stCondLst>
                                        </p:cTn>
                                        <p:tgtEl>
                                          <p:spTgt spid="8"/>
                                        </p:tgtEl>
                                      </p:cBhvr>
                                      <p:to x="100000" y="90000"/>
                                    </p:animScale>
                                    <p:animScale>
                                      <p:cBhvr>
                                        <p:cTn id="18" dur="166" decel="50000">
                                          <p:stCondLst>
                                            <p:cond delay="1668"/>
                                          </p:stCondLst>
                                        </p:cTn>
                                        <p:tgtEl>
                                          <p:spTgt spid="8"/>
                                        </p:tgtEl>
                                      </p:cBhvr>
                                      <p:to x="100000" y="100000"/>
                                    </p:animScale>
                                    <p:animScale>
                                      <p:cBhvr>
                                        <p:cTn id="19" dur="26">
                                          <p:stCondLst>
                                            <p:cond delay="1808"/>
                                          </p:stCondLst>
                                        </p:cTn>
                                        <p:tgtEl>
                                          <p:spTgt spid="8"/>
                                        </p:tgtEl>
                                      </p:cBhvr>
                                      <p:to x="100000" y="95000"/>
                                    </p:animScale>
                                    <p:animScale>
                                      <p:cBhvr>
                                        <p:cTn id="20" dur="166" decel="50000">
                                          <p:stCondLst>
                                            <p:cond delay="1834"/>
                                          </p:stCondLst>
                                        </p:cTn>
                                        <p:tgtEl>
                                          <p:spTgt spid="8"/>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9"/>
                                        </p:tgtEl>
                                        <p:attrNameLst>
                                          <p:attrName>style.visibility</p:attrName>
                                        </p:attrNameLst>
                                      </p:cBhvr>
                                      <p:to>
                                        <p:strVal val="visible"/>
                                      </p:to>
                                    </p:set>
                                    <p:animEffect transition="in" filter="wipe(down)">
                                      <p:cBhvr>
                                        <p:cTn id="25" dur="580">
                                          <p:stCondLst>
                                            <p:cond delay="0"/>
                                          </p:stCondLst>
                                        </p:cTn>
                                        <p:tgtEl>
                                          <p:spTgt spid="9"/>
                                        </p:tgtEl>
                                      </p:cBhvr>
                                    </p:animEffect>
                                    <p:anim calcmode="lin" valueType="num">
                                      <p:cBhvr>
                                        <p:cTn id="26" dur="1822" tmFilter="0,0; 0.14,0.36; 0.43,0.73; 0.71,0.91; 1.0,1.0">
                                          <p:stCondLst>
                                            <p:cond delay="0"/>
                                          </p:stCondLst>
                                        </p:cTn>
                                        <p:tgtEl>
                                          <p:spTgt spid="9"/>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9"/>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9"/>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9"/>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9"/>
                                        </p:tgtEl>
                                        <p:attrNameLst>
                                          <p:attrName>ppt_y</p:attrName>
                                        </p:attrNameLst>
                                      </p:cBhvr>
                                      <p:tavLst>
                                        <p:tav tm="0" fmla="#ppt_y-sin(pi*$)/81">
                                          <p:val>
                                            <p:fltVal val="0"/>
                                          </p:val>
                                        </p:tav>
                                        <p:tav tm="100000">
                                          <p:val>
                                            <p:fltVal val="1"/>
                                          </p:val>
                                        </p:tav>
                                      </p:tavLst>
                                    </p:anim>
                                    <p:animScale>
                                      <p:cBhvr>
                                        <p:cTn id="31" dur="26">
                                          <p:stCondLst>
                                            <p:cond delay="650"/>
                                          </p:stCondLst>
                                        </p:cTn>
                                        <p:tgtEl>
                                          <p:spTgt spid="9"/>
                                        </p:tgtEl>
                                      </p:cBhvr>
                                      <p:to x="100000" y="60000"/>
                                    </p:animScale>
                                    <p:animScale>
                                      <p:cBhvr>
                                        <p:cTn id="32" dur="166" decel="50000">
                                          <p:stCondLst>
                                            <p:cond delay="676"/>
                                          </p:stCondLst>
                                        </p:cTn>
                                        <p:tgtEl>
                                          <p:spTgt spid="9"/>
                                        </p:tgtEl>
                                      </p:cBhvr>
                                      <p:to x="100000" y="100000"/>
                                    </p:animScale>
                                    <p:animScale>
                                      <p:cBhvr>
                                        <p:cTn id="33" dur="26">
                                          <p:stCondLst>
                                            <p:cond delay="1312"/>
                                          </p:stCondLst>
                                        </p:cTn>
                                        <p:tgtEl>
                                          <p:spTgt spid="9"/>
                                        </p:tgtEl>
                                      </p:cBhvr>
                                      <p:to x="100000" y="80000"/>
                                    </p:animScale>
                                    <p:animScale>
                                      <p:cBhvr>
                                        <p:cTn id="34" dur="166" decel="50000">
                                          <p:stCondLst>
                                            <p:cond delay="1338"/>
                                          </p:stCondLst>
                                        </p:cTn>
                                        <p:tgtEl>
                                          <p:spTgt spid="9"/>
                                        </p:tgtEl>
                                      </p:cBhvr>
                                      <p:to x="100000" y="100000"/>
                                    </p:animScale>
                                    <p:animScale>
                                      <p:cBhvr>
                                        <p:cTn id="35" dur="26">
                                          <p:stCondLst>
                                            <p:cond delay="1642"/>
                                          </p:stCondLst>
                                        </p:cTn>
                                        <p:tgtEl>
                                          <p:spTgt spid="9"/>
                                        </p:tgtEl>
                                      </p:cBhvr>
                                      <p:to x="100000" y="90000"/>
                                    </p:animScale>
                                    <p:animScale>
                                      <p:cBhvr>
                                        <p:cTn id="36" dur="166" decel="50000">
                                          <p:stCondLst>
                                            <p:cond delay="1668"/>
                                          </p:stCondLst>
                                        </p:cTn>
                                        <p:tgtEl>
                                          <p:spTgt spid="9"/>
                                        </p:tgtEl>
                                      </p:cBhvr>
                                      <p:to x="100000" y="100000"/>
                                    </p:animScale>
                                    <p:animScale>
                                      <p:cBhvr>
                                        <p:cTn id="37" dur="26">
                                          <p:stCondLst>
                                            <p:cond delay="1808"/>
                                          </p:stCondLst>
                                        </p:cTn>
                                        <p:tgtEl>
                                          <p:spTgt spid="9"/>
                                        </p:tgtEl>
                                      </p:cBhvr>
                                      <p:to x="100000" y="95000"/>
                                    </p:animScale>
                                    <p:animScale>
                                      <p:cBhvr>
                                        <p:cTn id="38" dur="166" decel="50000">
                                          <p:stCondLst>
                                            <p:cond delay="1834"/>
                                          </p:stCondLst>
                                        </p:cTn>
                                        <p:tgtEl>
                                          <p:spTgt spid="9"/>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idx="1"/>
          </p:nvPr>
        </p:nvSpPr>
        <p:spPr>
          <a:xfrm>
            <a:off x="1146412" y="2335213"/>
            <a:ext cx="7512074" cy="1500187"/>
          </a:xfrm>
        </p:spPr>
        <p:txBody>
          <a:bodyPr/>
          <a:lstStyle/>
          <a:p>
            <a:r>
              <a:rPr lang="en-US" sz="2800" dirty="0" smtClean="0">
                <a:solidFill>
                  <a:srgbClr val="004F8A"/>
                </a:solidFill>
                <a:effectLst/>
              </a:rPr>
              <a:t>Results Related to</a:t>
            </a:r>
          </a:p>
          <a:p>
            <a:r>
              <a:rPr lang="en-US" sz="2800" dirty="0" smtClean="0">
                <a:solidFill>
                  <a:srgbClr val="004F8A"/>
                </a:solidFill>
                <a:effectLst/>
              </a:rPr>
              <a:t>How Teachers Transformed </a:t>
            </a:r>
            <a:r>
              <a:rPr lang="en-US" sz="2800" dirty="0">
                <a:solidFill>
                  <a:srgbClr val="004F8A"/>
                </a:solidFill>
                <a:effectLst/>
              </a:rPr>
              <a:t>I</a:t>
            </a:r>
            <a:r>
              <a:rPr lang="en-US" sz="2800" dirty="0" smtClean="0">
                <a:solidFill>
                  <a:srgbClr val="004F8A"/>
                </a:solidFill>
                <a:effectLst/>
              </a:rPr>
              <a:t>nstruction</a:t>
            </a:r>
            <a:endParaRPr lang="en-US" sz="2800" dirty="0">
              <a:solidFill>
                <a:srgbClr val="004F8A"/>
              </a:solidFill>
              <a:effectLst/>
            </a:endParaRPr>
          </a:p>
        </p:txBody>
      </p:sp>
      <p:sp>
        <p:nvSpPr>
          <p:cNvPr id="4" name="Slide Number Placeholder 3"/>
          <p:cNvSpPr>
            <a:spLocks noGrp="1"/>
          </p:cNvSpPr>
          <p:nvPr>
            <p:ph type="sldNum" sz="quarter" idx="10"/>
          </p:nvPr>
        </p:nvSpPr>
        <p:spPr/>
        <p:txBody>
          <a:bodyPr/>
          <a:lstStyle/>
          <a:p>
            <a:pPr>
              <a:defRPr/>
            </a:pPr>
            <a:fld id="{D6CB1C10-7D29-499E-B9CF-4A8CAB8AFF8F}" type="slidenum">
              <a:rPr lang="en-US" altLang="en-US" smtClean="0"/>
              <a:pPr>
                <a:defRPr/>
              </a:pPr>
              <a:t>26</a:t>
            </a:fld>
            <a:endParaRPr lang="en-US" altLang="en-US"/>
          </a:p>
        </p:txBody>
      </p:sp>
    </p:spTree>
    <p:extLst>
      <p:ext uri="{BB962C8B-B14F-4D97-AF65-F5344CB8AC3E}">
        <p14:creationId xmlns:p14="http://schemas.microsoft.com/office/powerpoint/2010/main" val="334078133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901" y="341313"/>
            <a:ext cx="8337075" cy="1063625"/>
          </a:xfrm>
        </p:spPr>
        <p:txBody>
          <a:bodyPr/>
          <a:lstStyle/>
          <a:p>
            <a:pPr lvl="1"/>
            <a:r>
              <a:rPr lang="en-US" sz="2400" dirty="0" smtClean="0"/>
              <a:t>Research subquestion 2a:  Is </a:t>
            </a:r>
            <a:r>
              <a:rPr lang="en-US" sz="2400" dirty="0"/>
              <a:t>there a pattern of events or experiences that teachers use in learning new instructional techniques on the way to transforming their instruction?</a:t>
            </a:r>
          </a:p>
        </p:txBody>
      </p:sp>
      <p:sp>
        <p:nvSpPr>
          <p:cNvPr id="3" name="Content Placeholder 2"/>
          <p:cNvSpPr>
            <a:spLocks noGrp="1"/>
          </p:cNvSpPr>
          <p:nvPr>
            <p:ph idx="1"/>
          </p:nvPr>
        </p:nvSpPr>
        <p:spPr/>
        <p:txBody>
          <a:bodyPr/>
          <a:lstStyle/>
          <a:p>
            <a:r>
              <a:rPr lang="en-US" dirty="0" smtClean="0"/>
              <a:t>The teachers developed their own materials.</a:t>
            </a:r>
          </a:p>
          <a:p>
            <a:pPr marL="342900" indent="-342900">
              <a:buFont typeface="Arial" panose="020B0604020202020204" pitchFamily="34" charset="0"/>
              <a:buChar char="•"/>
            </a:pPr>
            <a:r>
              <a:rPr lang="en-US" dirty="0" smtClean="0"/>
              <a:t>Kate:  “</a:t>
            </a:r>
            <a:r>
              <a:rPr lang="en-US" dirty="0"/>
              <a:t>you have to figure out how to put it in your classroom” </a:t>
            </a:r>
            <a:endParaRPr lang="en-US" dirty="0" smtClean="0"/>
          </a:p>
          <a:p>
            <a:pPr marL="342900" indent="-342900">
              <a:buFont typeface="Arial" panose="020B0604020202020204" pitchFamily="34" charset="0"/>
              <a:buChar char="•"/>
            </a:pPr>
            <a:r>
              <a:rPr lang="en-US" dirty="0" smtClean="0"/>
              <a:t>Bree:  “Telling </a:t>
            </a:r>
            <a:r>
              <a:rPr lang="en-US" dirty="0"/>
              <a:t>them, showing them, practicing with them, whenever you do the vocabulary, this is how you can remember </a:t>
            </a:r>
            <a:r>
              <a:rPr lang="en-US" dirty="0" smtClean="0"/>
              <a:t>it…”</a:t>
            </a:r>
          </a:p>
          <a:p>
            <a:endParaRPr lang="en-US" dirty="0"/>
          </a:p>
          <a:p>
            <a:pPr algn="ctr"/>
            <a:r>
              <a:rPr lang="en-US" dirty="0">
                <a:solidFill>
                  <a:schemeClr val="tx1"/>
                </a:solidFill>
              </a:rPr>
              <a:t>Adult learning theory connection to self-concept:  teachers believed they could learn </a:t>
            </a:r>
          </a:p>
          <a:p>
            <a:pPr algn="ctr"/>
            <a:endParaRPr lang="en-US" dirty="0">
              <a:solidFill>
                <a:schemeClr val="tx1"/>
              </a:solidFill>
            </a:endParaRPr>
          </a:p>
          <a:p>
            <a:pPr algn="ctr"/>
            <a:r>
              <a:rPr lang="en-US" dirty="0">
                <a:solidFill>
                  <a:schemeClr val="tx1"/>
                </a:solidFill>
              </a:rPr>
              <a:t>Self-efficacy connection:  teachers felt empowered to make the changes</a:t>
            </a:r>
          </a:p>
          <a:p>
            <a:endParaRPr lang="en-US" dirty="0"/>
          </a:p>
          <a:p>
            <a:endParaRPr lang="en-US" dirty="0"/>
          </a:p>
        </p:txBody>
      </p:sp>
      <p:sp>
        <p:nvSpPr>
          <p:cNvPr id="4" name="Slide Number Placeholder 3"/>
          <p:cNvSpPr>
            <a:spLocks noGrp="1"/>
          </p:cNvSpPr>
          <p:nvPr>
            <p:ph type="sldNum" sz="quarter" idx="10"/>
          </p:nvPr>
        </p:nvSpPr>
        <p:spPr/>
        <p:txBody>
          <a:bodyPr/>
          <a:lstStyle/>
          <a:p>
            <a:pPr>
              <a:defRPr/>
            </a:pPr>
            <a:fld id="{D6CB1C10-7D29-499E-B9CF-4A8CAB8AFF8F}" type="slidenum">
              <a:rPr lang="en-US" altLang="en-US" smtClean="0"/>
              <a:pPr>
                <a:defRPr/>
              </a:pPr>
              <a:t>27</a:t>
            </a:fld>
            <a:endParaRPr lang="en-US" altLang="en-US"/>
          </a:p>
        </p:txBody>
      </p:sp>
    </p:spTree>
    <p:extLst>
      <p:ext uri="{BB962C8B-B14F-4D97-AF65-F5344CB8AC3E}">
        <p14:creationId xmlns:p14="http://schemas.microsoft.com/office/powerpoint/2010/main" val="139646838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kern="0" dirty="0">
                <a:solidFill>
                  <a:srgbClr val="FFFFFF"/>
                </a:solidFill>
              </a:rPr>
              <a:t>Research subquestion 2a:  Is there a pattern of events or experiences that teachers use in learning new instructional techniques on the way to transforming their instruction?</a:t>
            </a:r>
            <a:endParaRPr lang="en-US" dirty="0"/>
          </a:p>
        </p:txBody>
      </p:sp>
      <p:sp>
        <p:nvSpPr>
          <p:cNvPr id="3" name="Content Placeholder 2"/>
          <p:cNvSpPr>
            <a:spLocks noGrp="1"/>
          </p:cNvSpPr>
          <p:nvPr>
            <p:ph idx="1"/>
          </p:nvPr>
        </p:nvSpPr>
        <p:spPr/>
        <p:txBody>
          <a:bodyPr/>
          <a:lstStyle/>
          <a:p>
            <a:pPr marL="342900" indent="-342900">
              <a:buFont typeface="Arial" panose="020B0604020202020204" pitchFamily="34" charset="0"/>
              <a:buChar char="•"/>
            </a:pPr>
            <a:r>
              <a:rPr lang="en-US" sz="1900" dirty="0" smtClean="0"/>
              <a:t>Matt:  </a:t>
            </a:r>
            <a:r>
              <a:rPr lang="en-US" sz="1900" dirty="0"/>
              <a:t>“I did not put myself in the </a:t>
            </a:r>
            <a:r>
              <a:rPr lang="en-US" sz="1900" dirty="0" smtClean="0"/>
              <a:t>students’ </a:t>
            </a:r>
            <a:r>
              <a:rPr lang="en-US" sz="1900" dirty="0"/>
              <a:t>shoes…and I was making </a:t>
            </a:r>
            <a:r>
              <a:rPr lang="en-US" sz="1900" dirty="0" smtClean="0"/>
              <a:t>assumptions </a:t>
            </a:r>
            <a:r>
              <a:rPr lang="en-US" sz="1900" dirty="0"/>
              <a:t>about the students that I should not have.” </a:t>
            </a:r>
            <a:endParaRPr lang="en-US" sz="1900" dirty="0" smtClean="0"/>
          </a:p>
          <a:p>
            <a:pPr marL="342900" indent="-342900">
              <a:buFont typeface="Arial" panose="020B0604020202020204" pitchFamily="34" charset="0"/>
              <a:buChar char="•"/>
            </a:pPr>
            <a:r>
              <a:rPr lang="en-US" sz="1900" dirty="0" smtClean="0"/>
              <a:t>Jay:  “I sat </a:t>
            </a:r>
            <a:r>
              <a:rPr lang="en-US" sz="1900" dirty="0"/>
              <a:t>with her and we worked together for an hour.” </a:t>
            </a:r>
            <a:endParaRPr lang="en-US" sz="1900" dirty="0" smtClean="0"/>
          </a:p>
          <a:p>
            <a:pPr marL="342900" indent="-342900">
              <a:buFont typeface="Arial" panose="020B0604020202020204" pitchFamily="34" charset="0"/>
              <a:buChar char="•"/>
            </a:pPr>
            <a:r>
              <a:rPr lang="en-US" sz="1900" dirty="0" smtClean="0"/>
              <a:t>Student </a:t>
            </a:r>
            <a:r>
              <a:rPr lang="en-US" sz="1900" dirty="0"/>
              <a:t>writing about Jay:  “He cared that we were happy and that we knew we were loved. He knew if one of his students was feeling down or needed someone to talk to</a:t>
            </a:r>
            <a:r>
              <a:rPr lang="en-US" sz="1900" dirty="0" smtClean="0"/>
              <a:t>.”</a:t>
            </a:r>
          </a:p>
          <a:p>
            <a:pPr marL="342900" indent="-342900">
              <a:buFont typeface="Arial" panose="020B0604020202020204" pitchFamily="34" charset="0"/>
              <a:buChar char="•"/>
            </a:pPr>
            <a:endParaRPr lang="en-US" sz="1900" dirty="0"/>
          </a:p>
          <a:p>
            <a:pPr marL="1588" lvl="1" indent="0" algn="ctr">
              <a:buNone/>
            </a:pPr>
            <a:r>
              <a:rPr lang="en-US" sz="2000" dirty="0" smtClean="0">
                <a:solidFill>
                  <a:schemeClr val="tx1"/>
                </a:solidFill>
              </a:rPr>
              <a:t>Metacognitive shift to look at their classrooms and their instruction from the students’ perspective</a:t>
            </a:r>
            <a:endParaRPr lang="en-US" sz="2000" dirty="0">
              <a:solidFill>
                <a:schemeClr val="tx1"/>
              </a:solidFill>
            </a:endParaRPr>
          </a:p>
          <a:p>
            <a:endParaRPr lang="en-US" sz="1900" dirty="0"/>
          </a:p>
        </p:txBody>
      </p:sp>
      <p:sp>
        <p:nvSpPr>
          <p:cNvPr id="4" name="Slide Number Placeholder 3"/>
          <p:cNvSpPr>
            <a:spLocks noGrp="1"/>
          </p:cNvSpPr>
          <p:nvPr>
            <p:ph type="sldNum" sz="quarter" idx="10"/>
          </p:nvPr>
        </p:nvSpPr>
        <p:spPr/>
        <p:txBody>
          <a:bodyPr/>
          <a:lstStyle/>
          <a:p>
            <a:pPr>
              <a:defRPr/>
            </a:pPr>
            <a:fld id="{D6CB1C10-7D29-499E-B9CF-4A8CAB8AFF8F}" type="slidenum">
              <a:rPr lang="en-US" altLang="en-US" smtClean="0"/>
              <a:pPr>
                <a:defRPr/>
              </a:pPr>
              <a:t>28</a:t>
            </a:fld>
            <a:endParaRPr lang="en-US" altLang="en-US"/>
          </a:p>
        </p:txBody>
      </p:sp>
    </p:spTree>
    <p:extLst>
      <p:ext uri="{BB962C8B-B14F-4D97-AF65-F5344CB8AC3E}">
        <p14:creationId xmlns:p14="http://schemas.microsoft.com/office/powerpoint/2010/main" val="418648830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kern="0" dirty="0">
                <a:solidFill>
                  <a:srgbClr val="FFFFFF"/>
                </a:solidFill>
              </a:rPr>
              <a:t>Research subquestion 2a:  Is there a pattern of events or experiences that teachers use in learning new instructional techniques on the way to transforming their instruction?</a:t>
            </a:r>
            <a:endParaRPr lang="en-US" dirty="0"/>
          </a:p>
        </p:txBody>
      </p:sp>
      <p:sp>
        <p:nvSpPr>
          <p:cNvPr id="3" name="Content Placeholder 2"/>
          <p:cNvSpPr>
            <a:spLocks noGrp="1"/>
          </p:cNvSpPr>
          <p:nvPr>
            <p:ph idx="1"/>
          </p:nvPr>
        </p:nvSpPr>
        <p:spPr>
          <a:xfrm>
            <a:off x="218364" y="1955800"/>
            <a:ext cx="8827211" cy="4198938"/>
          </a:xfrm>
        </p:spPr>
        <p:txBody>
          <a:bodyPr/>
          <a:lstStyle/>
          <a:p>
            <a:pPr marL="342900" indent="-342900">
              <a:buFont typeface="Arial" panose="020B0604020202020204" pitchFamily="34" charset="0"/>
              <a:buChar char="•"/>
            </a:pPr>
            <a:r>
              <a:rPr lang="en-US" dirty="0" smtClean="0"/>
              <a:t>Kate:  “</a:t>
            </a:r>
            <a:r>
              <a:rPr lang="en-US" dirty="0"/>
              <a:t>I have kids that come up and say, </a:t>
            </a:r>
            <a:r>
              <a:rPr lang="en-US" dirty="0" smtClean="0"/>
              <a:t>‘You </a:t>
            </a:r>
            <a:r>
              <a:rPr lang="en-US" dirty="0"/>
              <a:t>know what? I never understood math before. </a:t>
            </a:r>
            <a:r>
              <a:rPr lang="en-US" dirty="0" smtClean="0"/>
              <a:t>[Now] it </a:t>
            </a:r>
            <a:r>
              <a:rPr lang="en-US" dirty="0"/>
              <a:t>makes sense to me and I can keep on doing that</a:t>
            </a:r>
            <a:r>
              <a:rPr lang="en-US" dirty="0" smtClean="0"/>
              <a:t>.’”</a:t>
            </a:r>
            <a:endParaRPr lang="en-US" dirty="0"/>
          </a:p>
          <a:p>
            <a:pPr marL="342900" indent="-342900">
              <a:buFont typeface="Arial" panose="020B0604020202020204" pitchFamily="34" charset="0"/>
              <a:buChar char="•"/>
            </a:pPr>
            <a:r>
              <a:rPr lang="en-US" dirty="0" smtClean="0"/>
              <a:t>About </a:t>
            </a:r>
            <a:r>
              <a:rPr lang="en-US" dirty="0"/>
              <a:t>Jay from a student:  “I feel like you change a lot of people for the better and you don't even realize the amount of influence that you </a:t>
            </a:r>
            <a:r>
              <a:rPr lang="en-US" dirty="0" smtClean="0"/>
              <a:t>spread…”</a:t>
            </a:r>
          </a:p>
          <a:p>
            <a:endParaRPr lang="en-US" dirty="0"/>
          </a:p>
          <a:p>
            <a:pPr algn="ctr"/>
            <a:r>
              <a:rPr lang="en-US" dirty="0" smtClean="0">
                <a:solidFill>
                  <a:schemeClr val="tx1"/>
                </a:solidFill>
              </a:rPr>
              <a:t>Verbal feedback and feedback through body language were the most important sources of validation of transformation success for these teachers. </a:t>
            </a:r>
            <a:endParaRPr lang="en-US" dirty="0">
              <a:solidFill>
                <a:schemeClr val="tx1"/>
              </a:solidFill>
            </a:endParaRPr>
          </a:p>
          <a:p>
            <a:endParaRPr lang="en-US" sz="1900" dirty="0"/>
          </a:p>
          <a:p>
            <a:endParaRPr lang="en-US" sz="1900" dirty="0"/>
          </a:p>
          <a:p>
            <a:endParaRPr lang="en-US" sz="1900" dirty="0"/>
          </a:p>
        </p:txBody>
      </p:sp>
      <p:sp>
        <p:nvSpPr>
          <p:cNvPr id="4" name="Slide Number Placeholder 3"/>
          <p:cNvSpPr>
            <a:spLocks noGrp="1"/>
          </p:cNvSpPr>
          <p:nvPr>
            <p:ph type="sldNum" sz="quarter" idx="10"/>
          </p:nvPr>
        </p:nvSpPr>
        <p:spPr/>
        <p:txBody>
          <a:bodyPr/>
          <a:lstStyle/>
          <a:p>
            <a:pPr>
              <a:defRPr/>
            </a:pPr>
            <a:fld id="{D6CB1C10-7D29-499E-B9CF-4A8CAB8AFF8F}" type="slidenum">
              <a:rPr lang="en-US" altLang="en-US" smtClean="0"/>
              <a:pPr>
                <a:defRPr/>
              </a:pPr>
              <a:t>29</a:t>
            </a:fld>
            <a:endParaRPr lang="en-US" altLang="en-US"/>
          </a:p>
        </p:txBody>
      </p:sp>
    </p:spTree>
    <p:extLst>
      <p:ext uri="{BB962C8B-B14F-4D97-AF65-F5344CB8AC3E}">
        <p14:creationId xmlns:p14="http://schemas.microsoft.com/office/powerpoint/2010/main" val="85711673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Context Continued</a:t>
            </a:r>
            <a:endParaRPr lang="en-US" dirty="0"/>
          </a:p>
        </p:txBody>
      </p:sp>
      <p:sp>
        <p:nvSpPr>
          <p:cNvPr id="3" name="Content Placeholder 2"/>
          <p:cNvSpPr>
            <a:spLocks noGrp="1"/>
          </p:cNvSpPr>
          <p:nvPr>
            <p:ph idx="1"/>
          </p:nvPr>
        </p:nvSpPr>
        <p:spPr/>
        <p:txBody>
          <a:bodyPr/>
          <a:lstStyle/>
          <a:p>
            <a:pPr marL="342900" indent="-342900">
              <a:buFont typeface="Arial" panose="020B0604020202020204" pitchFamily="34" charset="0"/>
              <a:buChar char="•"/>
            </a:pPr>
            <a:r>
              <a:rPr lang="en-US" dirty="0"/>
              <a:t>In a summative report on teacher evaluation, Mead, </a:t>
            </a:r>
            <a:r>
              <a:rPr lang="en-US" dirty="0" err="1"/>
              <a:t>Rotherham</a:t>
            </a:r>
            <a:r>
              <a:rPr lang="en-US" dirty="0"/>
              <a:t>, and Brown (2012) state that “research shows that teachers affect student achievement more than any other within-school factor. Decades of inattention to teacher performance have been detrimental to students, teachers, and the credibility of the teaching </a:t>
            </a:r>
            <a:r>
              <a:rPr lang="en-US" dirty="0" smtClean="0"/>
              <a:t>profession.” </a:t>
            </a:r>
            <a:r>
              <a:rPr lang="en-US" dirty="0"/>
              <a:t>(p.3). </a:t>
            </a:r>
            <a:endParaRPr lang="en-US" dirty="0" smtClean="0"/>
          </a:p>
          <a:p>
            <a:pPr marL="342900" indent="-342900">
              <a:buFont typeface="Arial" panose="020B0604020202020204" pitchFamily="34" charset="0"/>
              <a:buChar char="•"/>
            </a:pPr>
            <a:r>
              <a:rPr lang="en-US" dirty="0" smtClean="0"/>
              <a:t>However</a:t>
            </a:r>
            <a:r>
              <a:rPr lang="en-US" dirty="0"/>
              <a:t>, </a:t>
            </a:r>
            <a:r>
              <a:rPr lang="en-US" dirty="0" err="1"/>
              <a:t>Fenstermacher</a:t>
            </a:r>
            <a:r>
              <a:rPr lang="en-US" dirty="0"/>
              <a:t> and Richardson (2000) note that teacher quality is a </a:t>
            </a:r>
            <a:r>
              <a:rPr lang="en-US" dirty="0" smtClean="0"/>
              <a:t>focus: “Given </a:t>
            </a:r>
            <a:r>
              <a:rPr lang="en-US" dirty="0"/>
              <a:t>the elusive and contested nature of quality, is there any sure way to tease out the characteristics and properties of quality teaching?  A simple answer is that there must be, for so many of us appear to be deeply engaged in doing it</a:t>
            </a:r>
            <a:r>
              <a:rPr lang="en-US" dirty="0" smtClean="0"/>
              <a:t>.” </a:t>
            </a:r>
            <a:r>
              <a:rPr lang="en-US" dirty="0"/>
              <a:t>(p.2</a:t>
            </a:r>
            <a:r>
              <a:rPr lang="en-US" dirty="0" smtClean="0"/>
              <a:t>)</a:t>
            </a:r>
            <a:endParaRPr lang="en-US" dirty="0"/>
          </a:p>
          <a:p>
            <a:endParaRPr lang="en-US" dirty="0"/>
          </a:p>
        </p:txBody>
      </p:sp>
      <p:sp>
        <p:nvSpPr>
          <p:cNvPr id="4" name="Slide Number Placeholder 3"/>
          <p:cNvSpPr>
            <a:spLocks noGrp="1"/>
          </p:cNvSpPr>
          <p:nvPr>
            <p:ph type="sldNum" sz="quarter" idx="10"/>
          </p:nvPr>
        </p:nvSpPr>
        <p:spPr/>
        <p:txBody>
          <a:bodyPr/>
          <a:lstStyle/>
          <a:p>
            <a:pPr>
              <a:defRPr/>
            </a:pPr>
            <a:fld id="{D6CB1C10-7D29-499E-B9CF-4A8CAB8AFF8F}" type="slidenum">
              <a:rPr lang="en-US" altLang="en-US" smtClean="0"/>
              <a:pPr>
                <a:defRPr/>
              </a:pPr>
              <a:t>3</a:t>
            </a:fld>
            <a:endParaRPr lang="en-US" altLang="en-US"/>
          </a:p>
        </p:txBody>
      </p:sp>
    </p:spTree>
    <p:extLst>
      <p:ext uri="{BB962C8B-B14F-4D97-AF65-F5344CB8AC3E}">
        <p14:creationId xmlns:p14="http://schemas.microsoft.com/office/powerpoint/2010/main" val="335387639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My Conclusions</a:t>
            </a:r>
            <a:endParaRPr lang="en-US" dirty="0"/>
          </a:p>
        </p:txBody>
      </p:sp>
      <p:sp>
        <p:nvSpPr>
          <p:cNvPr id="3" name="Content Placeholder 2"/>
          <p:cNvSpPr>
            <a:spLocks noGrp="1"/>
          </p:cNvSpPr>
          <p:nvPr>
            <p:ph idx="1"/>
          </p:nvPr>
        </p:nvSpPr>
        <p:spPr/>
        <p:txBody>
          <a:bodyPr/>
          <a:lstStyle/>
          <a:p>
            <a:pPr marL="342900" indent="-342900">
              <a:buFont typeface="Arial" panose="020B0604020202020204" pitchFamily="34" charset="0"/>
              <a:buChar char="•"/>
            </a:pPr>
            <a:r>
              <a:rPr lang="en-US" dirty="0"/>
              <a:t>V</a:t>
            </a:r>
            <a:r>
              <a:rPr lang="en-US" dirty="0" smtClean="0"/>
              <a:t>ery important for teachers to make the metacognitive shift to student-centeredness and measures of teacher effectiveness should address student-centeredness comprehensively - in relationship building, lesson design, and instructional practice</a:t>
            </a:r>
          </a:p>
          <a:p>
            <a:pPr marL="342900" indent="-342900">
              <a:buFont typeface="Arial" panose="020B0604020202020204" pitchFamily="34" charset="0"/>
              <a:buChar char="•"/>
            </a:pPr>
            <a:r>
              <a:rPr lang="en-US" dirty="0" smtClean="0"/>
              <a:t>Instructional transformations require teachers to experience intense learning and feelings of empowerment, therefore administrations should intentionally plan and support such learning opportunities and subsequent changes in instruction teachers want to make. </a:t>
            </a:r>
          </a:p>
          <a:p>
            <a:pPr marL="342900" indent="-342900">
              <a:buFont typeface="Arial" panose="020B0604020202020204" pitchFamily="34" charset="0"/>
              <a:buChar char="•"/>
            </a:pPr>
            <a:r>
              <a:rPr lang="en-US" dirty="0" smtClean="0"/>
              <a:t>Student feedback was the most important source of validation for these teachers, as well as the most important reason for them to make transformations. </a:t>
            </a:r>
            <a:endParaRPr lang="en-US" dirty="0"/>
          </a:p>
        </p:txBody>
      </p:sp>
      <p:sp>
        <p:nvSpPr>
          <p:cNvPr id="4" name="Slide Number Placeholder 3"/>
          <p:cNvSpPr>
            <a:spLocks noGrp="1"/>
          </p:cNvSpPr>
          <p:nvPr>
            <p:ph type="sldNum" sz="quarter" idx="10"/>
          </p:nvPr>
        </p:nvSpPr>
        <p:spPr/>
        <p:txBody>
          <a:bodyPr/>
          <a:lstStyle/>
          <a:p>
            <a:pPr>
              <a:defRPr/>
            </a:pPr>
            <a:fld id="{D6CB1C10-7D29-499E-B9CF-4A8CAB8AFF8F}" type="slidenum">
              <a:rPr lang="en-US" altLang="en-US" smtClean="0"/>
              <a:pPr>
                <a:defRPr/>
              </a:pPr>
              <a:t>30</a:t>
            </a:fld>
            <a:endParaRPr lang="en-US" altLang="en-US"/>
          </a:p>
        </p:txBody>
      </p:sp>
    </p:spTree>
    <p:extLst>
      <p:ext uri="{BB962C8B-B14F-4D97-AF65-F5344CB8AC3E}">
        <p14:creationId xmlns:p14="http://schemas.microsoft.com/office/powerpoint/2010/main" val="314977054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Intense learning done by the teacher is often a precursor to instructional transformation. Therefore, ensuring teachers have the time, support, and opportunity to learn themselves is critical</a:t>
            </a:r>
            <a:r>
              <a:rPr lang="en-US" dirty="0" smtClean="0"/>
              <a:t>.</a:t>
            </a:r>
          </a:p>
          <a:p>
            <a:r>
              <a:rPr lang="en-US" dirty="0"/>
              <a:t>Teachers who make the metacognitive shift from teacher-centeredness to student-centeredness make significant and comprehensive changes in their teaching. </a:t>
            </a:r>
            <a:endParaRPr lang="en-US" dirty="0" smtClean="0"/>
          </a:p>
          <a:p>
            <a:r>
              <a:rPr lang="en-US" dirty="0"/>
              <a:t>Teachers need to recognize that their own experiences with growing up and with education as a student differ from the experiences of many of their students. </a:t>
            </a:r>
            <a:endParaRPr lang="en-US" dirty="0" smtClean="0"/>
          </a:p>
          <a:p>
            <a:r>
              <a:rPr lang="en-US" dirty="0"/>
              <a:t>Teachers will apply what they are learning as they go through workshops or other learning opportunities if given the time. </a:t>
            </a:r>
          </a:p>
        </p:txBody>
      </p:sp>
      <p:sp>
        <p:nvSpPr>
          <p:cNvPr id="4" name="Slide Number Placeholder 3"/>
          <p:cNvSpPr>
            <a:spLocks noGrp="1"/>
          </p:cNvSpPr>
          <p:nvPr>
            <p:ph type="sldNum" sz="quarter" idx="10"/>
          </p:nvPr>
        </p:nvSpPr>
        <p:spPr/>
        <p:txBody>
          <a:bodyPr/>
          <a:lstStyle/>
          <a:p>
            <a:pPr>
              <a:defRPr/>
            </a:pPr>
            <a:fld id="{D6CB1C10-7D29-499E-B9CF-4A8CAB8AFF8F}" type="slidenum">
              <a:rPr lang="en-US" altLang="en-US" smtClean="0"/>
              <a:pPr>
                <a:defRPr/>
              </a:pPr>
              <a:t>31</a:t>
            </a:fld>
            <a:endParaRPr lang="en-US" altLang="en-US"/>
          </a:p>
        </p:txBody>
      </p:sp>
    </p:spTree>
    <p:extLst>
      <p:ext uri="{BB962C8B-B14F-4D97-AF65-F5344CB8AC3E}">
        <p14:creationId xmlns:p14="http://schemas.microsoft.com/office/powerpoint/2010/main" val="50197836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The teachers invested significant time and energy in making transformations that were their own. They did not use a prescribed plan to change but created their own plan and therefore had immense ownership of the transformation. </a:t>
            </a:r>
          </a:p>
        </p:txBody>
      </p:sp>
      <p:sp>
        <p:nvSpPr>
          <p:cNvPr id="4" name="Slide Number Placeholder 3"/>
          <p:cNvSpPr>
            <a:spLocks noGrp="1"/>
          </p:cNvSpPr>
          <p:nvPr>
            <p:ph type="sldNum" sz="quarter" idx="10"/>
          </p:nvPr>
        </p:nvSpPr>
        <p:spPr/>
        <p:txBody>
          <a:bodyPr/>
          <a:lstStyle/>
          <a:p>
            <a:pPr>
              <a:defRPr/>
            </a:pPr>
            <a:fld id="{D6CB1C10-7D29-499E-B9CF-4A8CAB8AFF8F}" type="slidenum">
              <a:rPr lang="en-US" altLang="en-US" smtClean="0"/>
              <a:pPr>
                <a:defRPr/>
              </a:pPr>
              <a:t>32</a:t>
            </a:fld>
            <a:endParaRPr lang="en-US" altLang="en-US"/>
          </a:p>
        </p:txBody>
      </p:sp>
    </p:spTree>
    <p:extLst>
      <p:ext uri="{BB962C8B-B14F-4D97-AF65-F5344CB8AC3E}">
        <p14:creationId xmlns:p14="http://schemas.microsoft.com/office/powerpoint/2010/main" val="246230028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Future Study</a:t>
            </a:r>
            <a:endParaRPr lang="en-US" dirty="0"/>
          </a:p>
        </p:txBody>
      </p:sp>
      <p:sp>
        <p:nvSpPr>
          <p:cNvPr id="3" name="Content Placeholder 2"/>
          <p:cNvSpPr>
            <a:spLocks noGrp="1"/>
          </p:cNvSpPr>
          <p:nvPr>
            <p:ph idx="1"/>
          </p:nvPr>
        </p:nvSpPr>
        <p:spPr>
          <a:xfrm>
            <a:off x="204716" y="1955800"/>
            <a:ext cx="8734567" cy="4198938"/>
          </a:xfrm>
        </p:spPr>
        <p:txBody>
          <a:bodyPr/>
          <a:lstStyle/>
          <a:p>
            <a:r>
              <a:rPr lang="en-US" sz="1900" dirty="0" smtClean="0"/>
              <a:t>My study was exploratory, so there are many areas that need more work.</a:t>
            </a:r>
          </a:p>
          <a:p>
            <a:pPr marL="342900" indent="-342900">
              <a:buFont typeface="Arial" panose="020B0604020202020204" pitchFamily="34" charset="0"/>
              <a:buChar char="•"/>
            </a:pPr>
            <a:r>
              <a:rPr lang="en-US" sz="1900" dirty="0" smtClean="0"/>
              <a:t>Student-centeredness:  How do we prompt that metacognitive shift in teacher candidates and beginning teachers?</a:t>
            </a:r>
          </a:p>
          <a:p>
            <a:pPr marL="342900" indent="-342900">
              <a:buFont typeface="Arial" panose="020B0604020202020204" pitchFamily="34" charset="0"/>
              <a:buChar char="•"/>
            </a:pPr>
            <a:r>
              <a:rPr lang="en-US" sz="1900" dirty="0" smtClean="0"/>
              <a:t>Education-specific vocabulary:  The </a:t>
            </a:r>
            <a:r>
              <a:rPr lang="en-US" sz="1900" dirty="0"/>
              <a:t>teachers did not use a lot of profession-specific terms in describing their teaching. </a:t>
            </a:r>
            <a:endParaRPr lang="en-US" sz="1900" dirty="0" smtClean="0"/>
          </a:p>
          <a:p>
            <a:pPr marL="342900" indent="-342900">
              <a:buFont typeface="Arial" panose="020B0604020202020204" pitchFamily="34" charset="0"/>
              <a:buChar char="•"/>
            </a:pPr>
            <a:r>
              <a:rPr lang="en-US" sz="1900" dirty="0" smtClean="0"/>
              <a:t>Validation:  How do educational leaders construct opportunities for validation from students to teachers? How does student validation of teachers fit into teacher quality measurement systems?  </a:t>
            </a:r>
          </a:p>
          <a:p>
            <a:pPr marL="342900" indent="-342900">
              <a:buFont typeface="Arial" panose="020B0604020202020204" pitchFamily="34" charset="0"/>
              <a:buChar char="•"/>
            </a:pPr>
            <a:endParaRPr lang="en-US" sz="1900" dirty="0"/>
          </a:p>
        </p:txBody>
      </p:sp>
      <p:sp>
        <p:nvSpPr>
          <p:cNvPr id="4" name="Slide Number Placeholder 3"/>
          <p:cNvSpPr>
            <a:spLocks noGrp="1"/>
          </p:cNvSpPr>
          <p:nvPr>
            <p:ph type="sldNum" sz="quarter" idx="10"/>
          </p:nvPr>
        </p:nvSpPr>
        <p:spPr/>
        <p:txBody>
          <a:bodyPr/>
          <a:lstStyle/>
          <a:p>
            <a:pPr>
              <a:defRPr/>
            </a:pPr>
            <a:fld id="{D6CB1C10-7D29-499E-B9CF-4A8CAB8AFF8F}" type="slidenum">
              <a:rPr lang="en-US" altLang="en-US" smtClean="0"/>
              <a:pPr>
                <a:defRPr/>
              </a:pPr>
              <a:t>33</a:t>
            </a:fld>
            <a:endParaRPr lang="en-US" altLang="en-US"/>
          </a:p>
        </p:txBody>
      </p:sp>
    </p:spTree>
    <p:extLst>
      <p:ext uri="{BB962C8B-B14F-4D97-AF65-F5344CB8AC3E}">
        <p14:creationId xmlns:p14="http://schemas.microsoft.com/office/powerpoint/2010/main" val="180036435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Post Journey Thoughts</a:t>
            </a:r>
            <a:endParaRPr lang="en-US" dirty="0"/>
          </a:p>
        </p:txBody>
      </p:sp>
      <p:sp>
        <p:nvSpPr>
          <p:cNvPr id="3" name="Content Placeholder 2"/>
          <p:cNvSpPr>
            <a:spLocks noGrp="1"/>
          </p:cNvSpPr>
          <p:nvPr>
            <p:ph idx="1"/>
          </p:nvPr>
        </p:nvSpPr>
        <p:spPr>
          <a:xfrm>
            <a:off x="454024" y="1978925"/>
            <a:ext cx="8212303" cy="4093925"/>
          </a:xfrm>
        </p:spPr>
        <p:txBody>
          <a:bodyPr/>
          <a:lstStyle/>
          <a:p>
            <a:pPr marL="342900" indent="-342900">
              <a:buFont typeface="Arial" panose="020B0604020202020204" pitchFamily="34" charset="0"/>
              <a:buChar char="•"/>
            </a:pPr>
            <a:r>
              <a:rPr lang="en-US" dirty="0" smtClean="0"/>
              <a:t>I am extremely grateful for the opportunity to think this deeply and comprehensively about education as well as for all the help I have had during the doctoral coursework and dissertation </a:t>
            </a:r>
            <a:r>
              <a:rPr lang="en-US" dirty="0" smtClean="0"/>
              <a:t>process</a:t>
            </a:r>
            <a:r>
              <a:rPr lang="en-US" dirty="0"/>
              <a:t> </a:t>
            </a:r>
            <a:r>
              <a:rPr lang="en-US" dirty="0" smtClean="0"/>
              <a:t>including the King Chavez Parks Future Faculty Fellowship.</a:t>
            </a:r>
            <a:endParaRPr lang="en-US" dirty="0" smtClean="0"/>
          </a:p>
          <a:p>
            <a:pPr marL="342900" indent="-342900">
              <a:buFont typeface="Arial" panose="020B0604020202020204" pitchFamily="34" charset="0"/>
              <a:buChar char="•"/>
            </a:pPr>
            <a:r>
              <a:rPr lang="en-US" dirty="0" smtClean="0"/>
              <a:t>My </a:t>
            </a:r>
            <a:r>
              <a:rPr lang="en-US" dirty="0" smtClean="0"/>
              <a:t>educational passion is not just instruction, but also engagement.</a:t>
            </a:r>
          </a:p>
          <a:p>
            <a:pPr marL="342900" indent="-342900">
              <a:buFont typeface="Arial" panose="020B0604020202020204" pitchFamily="34" charset="0"/>
              <a:buChar char="•"/>
            </a:pPr>
            <a:r>
              <a:rPr lang="en-US" dirty="0" smtClean="0"/>
              <a:t>I have some new ideas about engagement that are weaving through my brain and still need work in terms of graphic representation (next slide</a:t>
            </a:r>
            <a:r>
              <a:rPr lang="en-US" dirty="0" smtClean="0"/>
              <a:t>).</a:t>
            </a:r>
          </a:p>
          <a:p>
            <a:pPr marL="342900" indent="-342900">
              <a:buFont typeface="Arial" panose="020B0604020202020204" pitchFamily="34" charset="0"/>
              <a:buChar char="•"/>
            </a:pPr>
            <a:r>
              <a:rPr lang="en-US" dirty="0" smtClean="0"/>
              <a:t>I have changed my practice to deliberately teach about various types of engagement in my teacher education courses. </a:t>
            </a:r>
            <a:endParaRPr lang="en-US" dirty="0" smtClean="0"/>
          </a:p>
        </p:txBody>
      </p:sp>
      <p:sp>
        <p:nvSpPr>
          <p:cNvPr id="4" name="Slide Number Placeholder 3"/>
          <p:cNvSpPr>
            <a:spLocks noGrp="1"/>
          </p:cNvSpPr>
          <p:nvPr>
            <p:ph type="sldNum" sz="quarter" idx="10"/>
          </p:nvPr>
        </p:nvSpPr>
        <p:spPr/>
        <p:txBody>
          <a:bodyPr/>
          <a:lstStyle/>
          <a:p>
            <a:pPr>
              <a:defRPr/>
            </a:pPr>
            <a:fld id="{D6CB1C10-7D29-499E-B9CF-4A8CAB8AFF8F}" type="slidenum">
              <a:rPr lang="en-US" altLang="en-US" smtClean="0"/>
              <a:pPr>
                <a:defRPr/>
              </a:pPr>
              <a:t>34</a:t>
            </a:fld>
            <a:endParaRPr lang="en-US" altLang="en-US"/>
          </a:p>
        </p:txBody>
      </p:sp>
    </p:spTree>
    <p:extLst>
      <p:ext uri="{BB962C8B-B14F-4D97-AF65-F5344CB8AC3E}">
        <p14:creationId xmlns:p14="http://schemas.microsoft.com/office/powerpoint/2010/main" val="337682587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bg>
      <p:bgPr>
        <a:solidFill>
          <a:srgbClr val="004F8A"/>
        </a:solidFill>
        <a:effectLst/>
      </p:bgPr>
    </p:bg>
    <p:spTree>
      <p:nvGrpSpPr>
        <p:cNvPr id="1" name=""/>
        <p:cNvGrpSpPr/>
        <p:nvPr/>
      </p:nvGrpSpPr>
      <p:grpSpPr>
        <a:xfrm>
          <a:off x="0" y="0"/>
          <a:ext cx="0" cy="0"/>
          <a:chOff x="0" y="0"/>
          <a:chExt cx="0" cy="0"/>
        </a:xfrm>
      </p:grpSpPr>
      <p:sp>
        <p:nvSpPr>
          <p:cNvPr id="11" name="Content Placeholder 2"/>
          <p:cNvSpPr txBox="1">
            <a:spLocks/>
          </p:cNvSpPr>
          <p:nvPr/>
        </p:nvSpPr>
        <p:spPr bwMode="auto">
          <a:xfrm>
            <a:off x="4637905" y="1816064"/>
            <a:ext cx="4297680" cy="2468880"/>
          </a:xfrm>
          <a:prstGeom prst="rect">
            <a:avLst/>
          </a:prstGeom>
          <a:solidFill>
            <a:schemeClr val="accent2">
              <a:lumMod val="20000"/>
              <a:lumOff val="80000"/>
            </a:schemeClr>
          </a:solidFill>
          <a:ln w="19050">
            <a:solidFill>
              <a:schemeClr val="tx1"/>
            </a:solidFill>
            <a:miter lim="800000"/>
            <a:headEnd/>
            <a:tailEnd/>
          </a:ln>
        </p:spPr>
        <p:txBody>
          <a:bodyPr vert="horz" wrap="square" lIns="182880" tIns="365760" rIns="0" bIns="0" numCol="1" anchor="t" anchorCtr="0" compatLnSpc="1">
            <a:prstTxWarp prst="textNoShape">
              <a:avLst/>
            </a:prstTxWarp>
          </a:bodyPr>
          <a:lstStyle>
            <a:lvl1pPr algn="l" rtl="0" eaLnBrk="0" fontAlgn="base" hangingPunct="0">
              <a:spcBef>
                <a:spcPct val="20000"/>
              </a:spcBef>
              <a:spcAft>
                <a:spcPct val="0"/>
              </a:spcAft>
              <a:buClr>
                <a:schemeClr val="tx2"/>
              </a:buClr>
              <a:buFont typeface="Wingdings" panose="05000000000000000000" pitchFamily="2" charset="2"/>
              <a:defRPr sz="2000" b="0" kern="1200">
                <a:solidFill>
                  <a:schemeClr val="tx2"/>
                </a:solidFill>
                <a:effectLst/>
                <a:latin typeface="Arial" charset="0"/>
                <a:ea typeface="+mn-ea"/>
                <a:cs typeface="+mn-cs"/>
              </a:defRPr>
            </a:lvl1pPr>
            <a:lvl2pPr marL="268288" indent="-266700" algn="l" rtl="0" eaLnBrk="0" fontAlgn="base" hangingPunct="0">
              <a:spcBef>
                <a:spcPct val="20000"/>
              </a:spcBef>
              <a:spcAft>
                <a:spcPct val="0"/>
              </a:spcAft>
              <a:buClr>
                <a:schemeClr val="tx2"/>
              </a:buClr>
              <a:buSzPct val="80000"/>
              <a:buFont typeface="Wingdings" panose="05000000000000000000" pitchFamily="2" charset="2"/>
              <a:buChar char="è"/>
              <a:defRPr sz="1900" kern="1200">
                <a:solidFill>
                  <a:schemeClr val="tx1"/>
                </a:solidFill>
                <a:latin typeface="Arial" charset="0"/>
                <a:ea typeface="+mn-ea"/>
                <a:cs typeface="+mn-cs"/>
              </a:defRPr>
            </a:lvl2pPr>
            <a:lvl3pPr marL="550863" indent="-280988" algn="l" rtl="0" eaLnBrk="0" fontAlgn="base" hangingPunct="0">
              <a:spcBef>
                <a:spcPct val="20000"/>
              </a:spcBef>
              <a:spcAft>
                <a:spcPct val="0"/>
              </a:spcAft>
              <a:buClr>
                <a:schemeClr val="tx2"/>
              </a:buClr>
              <a:buFont typeface="Wingdings" panose="05000000000000000000" pitchFamily="2" charset="2"/>
              <a:buChar char="§"/>
              <a:defRPr kern="1200">
                <a:solidFill>
                  <a:schemeClr val="tx1"/>
                </a:solidFill>
                <a:latin typeface="Arial" charset="0"/>
                <a:ea typeface="+mn-ea"/>
                <a:cs typeface="+mn-cs"/>
              </a:defRPr>
            </a:lvl3pPr>
            <a:lvl4pPr marL="820738" indent="-268288" algn="l" rtl="0" eaLnBrk="0" fontAlgn="base" hangingPunct="0">
              <a:spcBef>
                <a:spcPct val="20000"/>
              </a:spcBef>
              <a:spcAft>
                <a:spcPct val="0"/>
              </a:spcAft>
              <a:buClr>
                <a:schemeClr val="tx2"/>
              </a:buClr>
              <a:buFont typeface="Arial" panose="020B0604020202020204" pitchFamily="34" charset="0"/>
              <a:buChar char="–"/>
              <a:defRPr kern="1200">
                <a:solidFill>
                  <a:schemeClr val="tx1"/>
                </a:solidFill>
                <a:latin typeface="Arial" charset="0"/>
                <a:ea typeface="+mn-ea"/>
                <a:cs typeface="+mn-cs"/>
              </a:defRPr>
            </a:lvl4pPr>
            <a:lvl5pPr marL="1062038" indent="-239713" algn="l" rtl="0" eaLnBrk="0" fontAlgn="base" hangingPunct="0">
              <a:spcBef>
                <a:spcPct val="20000"/>
              </a:spcBef>
              <a:spcAft>
                <a:spcPct val="0"/>
              </a:spcAft>
              <a:buClr>
                <a:schemeClr val="tx2"/>
              </a:buClr>
              <a:buFont typeface="Arial" panose="020B0604020202020204" pitchFamily="34" charset="0"/>
              <a:buChar char="–"/>
              <a:defRPr sz="1600" kern="1200">
                <a:solidFill>
                  <a:schemeClr val="tx1"/>
                </a:solidFill>
                <a:latin typeface="Arial"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spcBef>
                <a:spcPts val="0"/>
              </a:spcBef>
            </a:pPr>
            <a:r>
              <a:rPr lang="en-US" dirty="0" smtClean="0"/>
              <a:t>  teacher 	student </a:t>
            </a:r>
          </a:p>
          <a:p>
            <a:pPr>
              <a:spcBef>
                <a:spcPts val="0"/>
              </a:spcBef>
            </a:pPr>
            <a:r>
              <a:rPr lang="en-US" dirty="0" smtClean="0"/>
              <a:t>  </a:t>
            </a:r>
            <a:r>
              <a:rPr lang="en-US" i="1" u="sng" dirty="0" smtClean="0"/>
              <a:t>content</a:t>
            </a:r>
            <a:r>
              <a:rPr lang="en-US" dirty="0" smtClean="0"/>
              <a:t> engagement</a:t>
            </a:r>
          </a:p>
          <a:p>
            <a:pPr marL="342900" indent="-342900">
              <a:buFont typeface="Arial" panose="020B0604020202020204" pitchFamily="34" charset="0"/>
              <a:buChar char="•"/>
            </a:pPr>
            <a:r>
              <a:rPr lang="en-US" sz="1600" dirty="0" smtClean="0"/>
              <a:t>engaging lessons</a:t>
            </a:r>
          </a:p>
          <a:p>
            <a:pPr marL="342900" indent="-342900">
              <a:buFont typeface="Arial" panose="020B0604020202020204" pitchFamily="34" charset="0"/>
              <a:buChar char="•"/>
            </a:pPr>
            <a:r>
              <a:rPr lang="en-US" sz="1600" dirty="0" smtClean="0"/>
              <a:t>can be deep learning</a:t>
            </a:r>
          </a:p>
          <a:p>
            <a:endParaRPr lang="en-US" dirty="0"/>
          </a:p>
        </p:txBody>
      </p:sp>
      <p:sp>
        <p:nvSpPr>
          <p:cNvPr id="2" name="Title 1"/>
          <p:cNvSpPr>
            <a:spLocks noGrp="1"/>
          </p:cNvSpPr>
          <p:nvPr>
            <p:ph type="title"/>
          </p:nvPr>
        </p:nvSpPr>
        <p:spPr>
          <a:xfrm>
            <a:off x="192777" y="246384"/>
            <a:ext cx="8742808" cy="1526738"/>
          </a:xfrm>
        </p:spPr>
        <p:txBody>
          <a:bodyPr/>
          <a:lstStyle/>
          <a:p>
            <a:pPr algn="ctr"/>
            <a:r>
              <a:rPr lang="en-US" sz="2400" dirty="0" smtClean="0"/>
              <a:t>Educational Engagement for Academic Success:</a:t>
            </a:r>
            <a:endParaRPr lang="en-US" sz="2400" dirty="0"/>
          </a:p>
        </p:txBody>
      </p:sp>
      <p:sp>
        <p:nvSpPr>
          <p:cNvPr id="3" name="Content Placeholder 2"/>
          <p:cNvSpPr>
            <a:spLocks noGrp="1"/>
          </p:cNvSpPr>
          <p:nvPr>
            <p:ph idx="1"/>
          </p:nvPr>
        </p:nvSpPr>
        <p:spPr>
          <a:xfrm>
            <a:off x="342901" y="1816064"/>
            <a:ext cx="4297680" cy="2468880"/>
          </a:xfrm>
          <a:solidFill>
            <a:schemeClr val="accent2">
              <a:lumMod val="20000"/>
              <a:lumOff val="80000"/>
            </a:schemeClr>
          </a:solidFill>
          <a:ln w="19050">
            <a:solidFill>
              <a:schemeClr val="tx1"/>
            </a:solidFill>
          </a:ln>
        </p:spPr>
        <p:txBody>
          <a:bodyPr lIns="182880" tIns="365760"/>
          <a:lstStyle/>
          <a:p>
            <a:pPr>
              <a:spcBef>
                <a:spcPts val="0"/>
              </a:spcBef>
            </a:pPr>
            <a:r>
              <a:rPr lang="en-US" dirty="0" smtClean="0"/>
              <a:t>  teacher 	student </a:t>
            </a:r>
          </a:p>
          <a:p>
            <a:pPr>
              <a:spcBef>
                <a:spcPts val="0"/>
              </a:spcBef>
            </a:pPr>
            <a:r>
              <a:rPr lang="en-US" dirty="0"/>
              <a:t> </a:t>
            </a:r>
            <a:r>
              <a:rPr lang="en-US" dirty="0" smtClean="0"/>
              <a:t> </a:t>
            </a:r>
            <a:r>
              <a:rPr lang="en-US" i="1" u="sng" dirty="0" smtClean="0"/>
              <a:t>personal</a:t>
            </a:r>
            <a:r>
              <a:rPr lang="en-US" dirty="0" smtClean="0"/>
              <a:t> engagement</a:t>
            </a:r>
          </a:p>
          <a:p>
            <a:pPr marL="342900" indent="-342900">
              <a:buFont typeface="Arial" panose="020B0604020202020204" pitchFamily="34" charset="0"/>
              <a:buChar char="•"/>
            </a:pPr>
            <a:r>
              <a:rPr lang="en-US" sz="1600" dirty="0"/>
              <a:t>r</a:t>
            </a:r>
            <a:r>
              <a:rPr lang="en-US" sz="1600" dirty="0" smtClean="0"/>
              <a:t>elationship building – learn more from people you like</a:t>
            </a:r>
          </a:p>
          <a:p>
            <a:pPr marL="342900" indent="-342900">
              <a:buFont typeface="Arial" panose="020B0604020202020204" pitchFamily="34" charset="0"/>
              <a:buChar char="•"/>
            </a:pPr>
            <a:r>
              <a:rPr lang="en-US" sz="1600" dirty="0" smtClean="0"/>
              <a:t>enhances fluidity of teacher-student roles</a:t>
            </a:r>
          </a:p>
          <a:p>
            <a:endParaRPr lang="en-US" dirty="0"/>
          </a:p>
        </p:txBody>
      </p:sp>
      <p:sp>
        <p:nvSpPr>
          <p:cNvPr id="4" name="Slide Number Placeholder 3"/>
          <p:cNvSpPr>
            <a:spLocks noGrp="1"/>
          </p:cNvSpPr>
          <p:nvPr>
            <p:ph type="sldNum" sz="quarter" idx="10"/>
          </p:nvPr>
        </p:nvSpPr>
        <p:spPr/>
        <p:txBody>
          <a:bodyPr/>
          <a:lstStyle/>
          <a:p>
            <a:pPr>
              <a:defRPr/>
            </a:pPr>
            <a:fld id="{D6CB1C10-7D29-499E-B9CF-4A8CAB8AFF8F}" type="slidenum">
              <a:rPr lang="en-US" altLang="en-US" smtClean="0"/>
              <a:pPr>
                <a:defRPr/>
              </a:pPr>
              <a:t>35</a:t>
            </a:fld>
            <a:endParaRPr lang="en-US" altLang="en-US"/>
          </a:p>
        </p:txBody>
      </p:sp>
      <p:cxnSp>
        <p:nvCxnSpPr>
          <p:cNvPr id="10" name="Straight Arrow Connector 9"/>
          <p:cNvCxnSpPr/>
          <p:nvPr/>
        </p:nvCxnSpPr>
        <p:spPr>
          <a:xfrm>
            <a:off x="1610435" y="2349689"/>
            <a:ext cx="627797" cy="0"/>
          </a:xfrm>
          <a:prstGeom prst="straightConnector1">
            <a:avLst/>
          </a:prstGeom>
          <a:ln w="38100">
            <a:solidFill>
              <a:srgbClr val="004F8A"/>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3" name="Content Placeholder 2"/>
          <p:cNvSpPr txBox="1">
            <a:spLocks/>
          </p:cNvSpPr>
          <p:nvPr/>
        </p:nvSpPr>
        <p:spPr bwMode="auto">
          <a:xfrm>
            <a:off x="342901" y="4279662"/>
            <a:ext cx="4297680" cy="2468880"/>
          </a:xfrm>
          <a:prstGeom prst="rect">
            <a:avLst/>
          </a:prstGeom>
          <a:solidFill>
            <a:schemeClr val="accent2">
              <a:lumMod val="20000"/>
              <a:lumOff val="80000"/>
            </a:schemeClr>
          </a:solidFill>
          <a:ln w="19050">
            <a:solidFill>
              <a:schemeClr val="tx1"/>
            </a:solidFill>
            <a:miter lim="800000"/>
            <a:headEnd/>
            <a:tailEnd/>
          </a:ln>
        </p:spPr>
        <p:txBody>
          <a:bodyPr vert="horz" wrap="square" lIns="182880" tIns="365760" rIns="0" bIns="0" numCol="1" anchor="t" anchorCtr="0" compatLnSpc="1">
            <a:prstTxWarp prst="textNoShape">
              <a:avLst/>
            </a:prstTxWarp>
          </a:bodyPr>
          <a:lstStyle>
            <a:lvl1pPr algn="l" rtl="0" eaLnBrk="0" fontAlgn="base" hangingPunct="0">
              <a:spcBef>
                <a:spcPct val="20000"/>
              </a:spcBef>
              <a:spcAft>
                <a:spcPct val="0"/>
              </a:spcAft>
              <a:buClr>
                <a:schemeClr val="tx2"/>
              </a:buClr>
              <a:buFont typeface="Wingdings" panose="05000000000000000000" pitchFamily="2" charset="2"/>
              <a:defRPr sz="2000" b="0" kern="1200">
                <a:solidFill>
                  <a:schemeClr val="tx2"/>
                </a:solidFill>
                <a:effectLst/>
                <a:latin typeface="Arial" charset="0"/>
                <a:ea typeface="+mn-ea"/>
                <a:cs typeface="+mn-cs"/>
              </a:defRPr>
            </a:lvl1pPr>
            <a:lvl2pPr marL="268288" indent="-266700" algn="l" rtl="0" eaLnBrk="0" fontAlgn="base" hangingPunct="0">
              <a:spcBef>
                <a:spcPct val="20000"/>
              </a:spcBef>
              <a:spcAft>
                <a:spcPct val="0"/>
              </a:spcAft>
              <a:buClr>
                <a:schemeClr val="tx2"/>
              </a:buClr>
              <a:buSzPct val="80000"/>
              <a:buFont typeface="Wingdings" panose="05000000000000000000" pitchFamily="2" charset="2"/>
              <a:buChar char="è"/>
              <a:defRPr sz="1900" kern="1200">
                <a:solidFill>
                  <a:schemeClr val="tx1"/>
                </a:solidFill>
                <a:latin typeface="Arial" charset="0"/>
                <a:ea typeface="+mn-ea"/>
                <a:cs typeface="+mn-cs"/>
              </a:defRPr>
            </a:lvl2pPr>
            <a:lvl3pPr marL="550863" indent="-280988" algn="l" rtl="0" eaLnBrk="0" fontAlgn="base" hangingPunct="0">
              <a:spcBef>
                <a:spcPct val="20000"/>
              </a:spcBef>
              <a:spcAft>
                <a:spcPct val="0"/>
              </a:spcAft>
              <a:buClr>
                <a:schemeClr val="tx2"/>
              </a:buClr>
              <a:buFont typeface="Wingdings" panose="05000000000000000000" pitchFamily="2" charset="2"/>
              <a:buChar char="§"/>
              <a:defRPr kern="1200">
                <a:solidFill>
                  <a:schemeClr val="tx1"/>
                </a:solidFill>
                <a:latin typeface="Arial" charset="0"/>
                <a:ea typeface="+mn-ea"/>
                <a:cs typeface="+mn-cs"/>
              </a:defRPr>
            </a:lvl3pPr>
            <a:lvl4pPr marL="820738" indent="-268288" algn="l" rtl="0" eaLnBrk="0" fontAlgn="base" hangingPunct="0">
              <a:spcBef>
                <a:spcPct val="20000"/>
              </a:spcBef>
              <a:spcAft>
                <a:spcPct val="0"/>
              </a:spcAft>
              <a:buClr>
                <a:schemeClr val="tx2"/>
              </a:buClr>
              <a:buFont typeface="Arial" panose="020B0604020202020204" pitchFamily="34" charset="0"/>
              <a:buChar char="–"/>
              <a:defRPr kern="1200">
                <a:solidFill>
                  <a:schemeClr val="tx1"/>
                </a:solidFill>
                <a:latin typeface="Arial" charset="0"/>
                <a:ea typeface="+mn-ea"/>
                <a:cs typeface="+mn-cs"/>
              </a:defRPr>
            </a:lvl4pPr>
            <a:lvl5pPr marL="1062038" indent="-239713" algn="l" rtl="0" eaLnBrk="0" fontAlgn="base" hangingPunct="0">
              <a:spcBef>
                <a:spcPct val="20000"/>
              </a:spcBef>
              <a:spcAft>
                <a:spcPct val="0"/>
              </a:spcAft>
              <a:buClr>
                <a:schemeClr val="tx2"/>
              </a:buClr>
              <a:buFont typeface="Arial" panose="020B0604020202020204" pitchFamily="34" charset="0"/>
              <a:buChar char="–"/>
              <a:defRPr sz="1600" kern="1200">
                <a:solidFill>
                  <a:schemeClr val="tx1"/>
                </a:solidFill>
                <a:latin typeface="Arial"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spcBef>
                <a:spcPts val="0"/>
              </a:spcBef>
            </a:pPr>
            <a:r>
              <a:rPr lang="en-US" dirty="0" smtClean="0"/>
              <a:t>  student 	student </a:t>
            </a:r>
          </a:p>
          <a:p>
            <a:pPr>
              <a:spcBef>
                <a:spcPts val="0"/>
              </a:spcBef>
            </a:pPr>
            <a:r>
              <a:rPr lang="en-US" dirty="0" smtClean="0"/>
              <a:t>  </a:t>
            </a:r>
            <a:r>
              <a:rPr lang="en-US" i="1" u="sng" dirty="0" smtClean="0"/>
              <a:t>personal</a:t>
            </a:r>
            <a:r>
              <a:rPr lang="en-US" dirty="0" smtClean="0"/>
              <a:t> engagement</a:t>
            </a:r>
          </a:p>
          <a:p>
            <a:pPr marL="342900" indent="-342900">
              <a:buFont typeface="Arial" panose="020B0604020202020204" pitchFamily="34" charset="0"/>
              <a:buChar char="•"/>
            </a:pPr>
            <a:r>
              <a:rPr lang="en-US" sz="1600" dirty="0" smtClean="0"/>
              <a:t>relationship building toward collaboration</a:t>
            </a:r>
          </a:p>
          <a:p>
            <a:pPr marL="342900" indent="-342900">
              <a:buFont typeface="Arial" panose="020B0604020202020204" pitchFamily="34" charset="0"/>
              <a:buChar char="•"/>
            </a:pPr>
            <a:r>
              <a:rPr lang="en-US" sz="1600" dirty="0"/>
              <a:t>d</a:t>
            </a:r>
            <a:r>
              <a:rPr lang="en-US" sz="1600" dirty="0" smtClean="0"/>
              <a:t>evelops classroom culture and student social skills</a:t>
            </a:r>
          </a:p>
          <a:p>
            <a:endParaRPr lang="en-US" dirty="0"/>
          </a:p>
        </p:txBody>
      </p:sp>
      <p:cxnSp>
        <p:nvCxnSpPr>
          <p:cNvPr id="12" name="Straight Arrow Connector 11"/>
          <p:cNvCxnSpPr/>
          <p:nvPr/>
        </p:nvCxnSpPr>
        <p:spPr>
          <a:xfrm>
            <a:off x="1610435" y="4790363"/>
            <a:ext cx="627797" cy="0"/>
          </a:xfrm>
          <a:prstGeom prst="straightConnector1">
            <a:avLst/>
          </a:prstGeom>
          <a:ln w="38100">
            <a:solidFill>
              <a:srgbClr val="004F8A"/>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a:off x="5926763" y="2336041"/>
            <a:ext cx="627797" cy="0"/>
          </a:xfrm>
          <a:prstGeom prst="straightConnector1">
            <a:avLst/>
          </a:prstGeom>
          <a:ln w="38100">
            <a:solidFill>
              <a:srgbClr val="004F8A"/>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6" name="Content Placeholder 2"/>
          <p:cNvSpPr txBox="1">
            <a:spLocks/>
          </p:cNvSpPr>
          <p:nvPr/>
        </p:nvSpPr>
        <p:spPr bwMode="auto">
          <a:xfrm>
            <a:off x="4637905" y="4279662"/>
            <a:ext cx="4297680" cy="2468880"/>
          </a:xfrm>
          <a:prstGeom prst="rect">
            <a:avLst/>
          </a:prstGeom>
          <a:solidFill>
            <a:schemeClr val="accent2">
              <a:lumMod val="20000"/>
              <a:lumOff val="80000"/>
            </a:schemeClr>
          </a:solidFill>
          <a:ln w="19050">
            <a:solidFill>
              <a:schemeClr val="tx1"/>
            </a:solidFill>
            <a:miter lim="800000"/>
            <a:headEnd/>
            <a:tailEnd/>
          </a:ln>
        </p:spPr>
        <p:txBody>
          <a:bodyPr vert="horz" wrap="square" lIns="182880" tIns="365760" rIns="0" bIns="0" numCol="1" anchor="t" anchorCtr="0" compatLnSpc="1">
            <a:prstTxWarp prst="textNoShape">
              <a:avLst/>
            </a:prstTxWarp>
          </a:bodyPr>
          <a:lstStyle>
            <a:lvl1pPr algn="l" rtl="0" eaLnBrk="0" fontAlgn="base" hangingPunct="0">
              <a:spcBef>
                <a:spcPct val="20000"/>
              </a:spcBef>
              <a:spcAft>
                <a:spcPct val="0"/>
              </a:spcAft>
              <a:buClr>
                <a:schemeClr val="tx2"/>
              </a:buClr>
              <a:buFont typeface="Wingdings" panose="05000000000000000000" pitchFamily="2" charset="2"/>
              <a:defRPr sz="2000" b="0" kern="1200">
                <a:solidFill>
                  <a:schemeClr val="tx2"/>
                </a:solidFill>
                <a:effectLst/>
                <a:latin typeface="Arial" charset="0"/>
                <a:ea typeface="+mn-ea"/>
                <a:cs typeface="+mn-cs"/>
              </a:defRPr>
            </a:lvl1pPr>
            <a:lvl2pPr marL="268288" indent="-266700" algn="l" rtl="0" eaLnBrk="0" fontAlgn="base" hangingPunct="0">
              <a:spcBef>
                <a:spcPct val="20000"/>
              </a:spcBef>
              <a:spcAft>
                <a:spcPct val="0"/>
              </a:spcAft>
              <a:buClr>
                <a:schemeClr val="tx2"/>
              </a:buClr>
              <a:buSzPct val="80000"/>
              <a:buFont typeface="Wingdings" panose="05000000000000000000" pitchFamily="2" charset="2"/>
              <a:buChar char="è"/>
              <a:defRPr sz="1900" kern="1200">
                <a:solidFill>
                  <a:schemeClr val="tx1"/>
                </a:solidFill>
                <a:latin typeface="Arial" charset="0"/>
                <a:ea typeface="+mn-ea"/>
                <a:cs typeface="+mn-cs"/>
              </a:defRPr>
            </a:lvl2pPr>
            <a:lvl3pPr marL="550863" indent="-280988" algn="l" rtl="0" eaLnBrk="0" fontAlgn="base" hangingPunct="0">
              <a:spcBef>
                <a:spcPct val="20000"/>
              </a:spcBef>
              <a:spcAft>
                <a:spcPct val="0"/>
              </a:spcAft>
              <a:buClr>
                <a:schemeClr val="tx2"/>
              </a:buClr>
              <a:buFont typeface="Wingdings" panose="05000000000000000000" pitchFamily="2" charset="2"/>
              <a:buChar char="§"/>
              <a:defRPr kern="1200">
                <a:solidFill>
                  <a:schemeClr val="tx1"/>
                </a:solidFill>
                <a:latin typeface="Arial" charset="0"/>
                <a:ea typeface="+mn-ea"/>
                <a:cs typeface="+mn-cs"/>
              </a:defRPr>
            </a:lvl3pPr>
            <a:lvl4pPr marL="820738" indent="-268288" algn="l" rtl="0" eaLnBrk="0" fontAlgn="base" hangingPunct="0">
              <a:spcBef>
                <a:spcPct val="20000"/>
              </a:spcBef>
              <a:spcAft>
                <a:spcPct val="0"/>
              </a:spcAft>
              <a:buClr>
                <a:schemeClr val="tx2"/>
              </a:buClr>
              <a:buFont typeface="Arial" panose="020B0604020202020204" pitchFamily="34" charset="0"/>
              <a:buChar char="–"/>
              <a:defRPr kern="1200">
                <a:solidFill>
                  <a:schemeClr val="tx1"/>
                </a:solidFill>
                <a:latin typeface="Arial" charset="0"/>
                <a:ea typeface="+mn-ea"/>
                <a:cs typeface="+mn-cs"/>
              </a:defRPr>
            </a:lvl4pPr>
            <a:lvl5pPr marL="1062038" indent="-239713" algn="l" rtl="0" eaLnBrk="0" fontAlgn="base" hangingPunct="0">
              <a:spcBef>
                <a:spcPct val="20000"/>
              </a:spcBef>
              <a:spcAft>
                <a:spcPct val="0"/>
              </a:spcAft>
              <a:buClr>
                <a:schemeClr val="tx2"/>
              </a:buClr>
              <a:buFont typeface="Arial" panose="020B0604020202020204" pitchFamily="34" charset="0"/>
              <a:buChar char="–"/>
              <a:defRPr sz="1600" kern="1200">
                <a:solidFill>
                  <a:schemeClr val="tx1"/>
                </a:solidFill>
                <a:latin typeface="Arial"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spcBef>
                <a:spcPts val="0"/>
              </a:spcBef>
            </a:pPr>
            <a:r>
              <a:rPr lang="en-US" sz="1600" dirty="0" smtClean="0"/>
              <a:t>  </a:t>
            </a:r>
            <a:r>
              <a:rPr lang="en-US" dirty="0" smtClean="0"/>
              <a:t>student 	student </a:t>
            </a:r>
          </a:p>
          <a:p>
            <a:pPr>
              <a:spcBef>
                <a:spcPts val="0"/>
              </a:spcBef>
            </a:pPr>
            <a:r>
              <a:rPr lang="en-US" dirty="0" smtClean="0"/>
              <a:t>  </a:t>
            </a:r>
            <a:r>
              <a:rPr lang="en-US" i="1" u="sng" dirty="0" smtClean="0"/>
              <a:t>content</a:t>
            </a:r>
            <a:r>
              <a:rPr lang="en-US" dirty="0" smtClean="0"/>
              <a:t> engagement</a:t>
            </a:r>
          </a:p>
          <a:p>
            <a:pPr marL="342900" indent="-342900">
              <a:buFont typeface="Arial" panose="020B0604020202020204" pitchFamily="34" charset="0"/>
              <a:buChar char="•"/>
            </a:pPr>
            <a:r>
              <a:rPr lang="en-US" sz="1600" dirty="0" smtClean="0"/>
              <a:t>social aspect of learning:  knowledge co-construction,  peer challenges</a:t>
            </a:r>
          </a:p>
          <a:p>
            <a:pPr marL="342900" indent="-342900">
              <a:buFont typeface="Arial" panose="020B0604020202020204" pitchFamily="34" charset="0"/>
              <a:buChar char="•"/>
            </a:pPr>
            <a:r>
              <a:rPr lang="en-US" sz="1600" dirty="0"/>
              <a:t>d</a:t>
            </a:r>
            <a:r>
              <a:rPr lang="en-US" sz="1600" dirty="0" smtClean="0"/>
              <a:t>evelops critical thinking, collaboration and communication skills</a:t>
            </a:r>
          </a:p>
          <a:p>
            <a:pPr marL="342900" indent="-342900">
              <a:buFont typeface="Arial" panose="020B0604020202020204" pitchFamily="34" charset="0"/>
              <a:buChar char="•"/>
            </a:pPr>
            <a:r>
              <a:rPr lang="en-US" sz="1600" dirty="0" smtClean="0"/>
              <a:t>focused on deep learning</a:t>
            </a:r>
          </a:p>
          <a:p>
            <a:endParaRPr lang="en-US" sz="1600" dirty="0"/>
          </a:p>
        </p:txBody>
      </p:sp>
      <p:sp>
        <p:nvSpPr>
          <p:cNvPr id="5" name="Content Placeholder 2"/>
          <p:cNvSpPr txBox="1">
            <a:spLocks/>
          </p:cNvSpPr>
          <p:nvPr/>
        </p:nvSpPr>
        <p:spPr bwMode="auto">
          <a:xfrm>
            <a:off x="2947915" y="3957854"/>
            <a:ext cx="3411939" cy="553824"/>
          </a:xfrm>
          <a:prstGeom prst="rect">
            <a:avLst/>
          </a:prstGeom>
          <a:solidFill>
            <a:srgbClr val="004F8A"/>
          </a:solidFill>
          <a:ln w="19050">
            <a:solidFill>
              <a:schemeClr val="tx1"/>
            </a:solidFill>
            <a:miter lim="800000"/>
            <a:headEnd/>
            <a:tailEnd/>
          </a:ln>
        </p:spPr>
        <p:txBody>
          <a:bodyPr vert="horz" wrap="square" lIns="0" tIns="0" rIns="0" bIns="0" numCol="1" anchor="t" anchorCtr="0" compatLnSpc="1">
            <a:prstTxWarp prst="textNoShape">
              <a:avLst/>
            </a:prstTxWarp>
          </a:bodyPr>
          <a:lstStyle>
            <a:lvl1pPr algn="l" rtl="0" eaLnBrk="0" fontAlgn="base" hangingPunct="0">
              <a:spcBef>
                <a:spcPct val="20000"/>
              </a:spcBef>
              <a:spcAft>
                <a:spcPct val="0"/>
              </a:spcAft>
              <a:buClr>
                <a:schemeClr val="tx2"/>
              </a:buClr>
              <a:buFont typeface="Wingdings" panose="05000000000000000000" pitchFamily="2" charset="2"/>
              <a:defRPr sz="2000" b="0" kern="1200">
                <a:solidFill>
                  <a:schemeClr val="tx2"/>
                </a:solidFill>
                <a:effectLst/>
                <a:latin typeface="Arial" charset="0"/>
                <a:ea typeface="+mn-ea"/>
                <a:cs typeface="+mn-cs"/>
              </a:defRPr>
            </a:lvl1pPr>
            <a:lvl2pPr marL="268288" indent="-266700" algn="l" rtl="0" eaLnBrk="0" fontAlgn="base" hangingPunct="0">
              <a:spcBef>
                <a:spcPct val="20000"/>
              </a:spcBef>
              <a:spcAft>
                <a:spcPct val="0"/>
              </a:spcAft>
              <a:buClr>
                <a:schemeClr val="tx2"/>
              </a:buClr>
              <a:buSzPct val="80000"/>
              <a:buFont typeface="Wingdings" panose="05000000000000000000" pitchFamily="2" charset="2"/>
              <a:buChar char="è"/>
              <a:defRPr sz="1900" kern="1200">
                <a:solidFill>
                  <a:schemeClr val="tx1"/>
                </a:solidFill>
                <a:latin typeface="Arial" charset="0"/>
                <a:ea typeface="+mn-ea"/>
                <a:cs typeface="+mn-cs"/>
              </a:defRPr>
            </a:lvl2pPr>
            <a:lvl3pPr marL="550863" indent="-280988" algn="l" rtl="0" eaLnBrk="0" fontAlgn="base" hangingPunct="0">
              <a:spcBef>
                <a:spcPct val="20000"/>
              </a:spcBef>
              <a:spcAft>
                <a:spcPct val="0"/>
              </a:spcAft>
              <a:buClr>
                <a:schemeClr val="tx2"/>
              </a:buClr>
              <a:buFont typeface="Wingdings" panose="05000000000000000000" pitchFamily="2" charset="2"/>
              <a:buChar char="§"/>
              <a:defRPr kern="1200">
                <a:solidFill>
                  <a:schemeClr val="tx1"/>
                </a:solidFill>
                <a:latin typeface="Arial" charset="0"/>
                <a:ea typeface="+mn-ea"/>
                <a:cs typeface="+mn-cs"/>
              </a:defRPr>
            </a:lvl3pPr>
            <a:lvl4pPr marL="820738" indent="-268288" algn="l" rtl="0" eaLnBrk="0" fontAlgn="base" hangingPunct="0">
              <a:spcBef>
                <a:spcPct val="20000"/>
              </a:spcBef>
              <a:spcAft>
                <a:spcPct val="0"/>
              </a:spcAft>
              <a:buClr>
                <a:schemeClr val="tx2"/>
              </a:buClr>
              <a:buFont typeface="Arial" panose="020B0604020202020204" pitchFamily="34" charset="0"/>
              <a:buChar char="–"/>
              <a:defRPr kern="1200">
                <a:solidFill>
                  <a:schemeClr val="tx1"/>
                </a:solidFill>
                <a:latin typeface="Arial" charset="0"/>
                <a:ea typeface="+mn-ea"/>
                <a:cs typeface="+mn-cs"/>
              </a:defRPr>
            </a:lvl4pPr>
            <a:lvl5pPr marL="1062038" indent="-239713" algn="l" rtl="0" eaLnBrk="0" fontAlgn="base" hangingPunct="0">
              <a:spcBef>
                <a:spcPct val="20000"/>
              </a:spcBef>
              <a:spcAft>
                <a:spcPct val="0"/>
              </a:spcAft>
              <a:buClr>
                <a:schemeClr val="tx2"/>
              </a:buClr>
              <a:buFont typeface="Arial" panose="020B0604020202020204" pitchFamily="34" charset="0"/>
              <a:buChar char="–"/>
              <a:defRPr sz="1600" kern="1200">
                <a:solidFill>
                  <a:schemeClr val="tx1"/>
                </a:solidFill>
                <a:latin typeface="Arial"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r>
              <a:rPr lang="en-US" sz="3200" dirty="0" smtClean="0">
                <a:solidFill>
                  <a:schemeClr val="bg1"/>
                </a:solidFill>
              </a:rPr>
              <a:t>ENGAGEMENT</a:t>
            </a:r>
          </a:p>
          <a:p>
            <a:pPr algn="ctr"/>
            <a:endParaRPr lang="en-US" dirty="0"/>
          </a:p>
        </p:txBody>
      </p:sp>
      <p:cxnSp>
        <p:nvCxnSpPr>
          <p:cNvPr id="17" name="Straight Arrow Connector 16"/>
          <p:cNvCxnSpPr/>
          <p:nvPr/>
        </p:nvCxnSpPr>
        <p:spPr>
          <a:xfrm>
            <a:off x="5899467" y="4790363"/>
            <a:ext cx="627797" cy="0"/>
          </a:xfrm>
          <a:prstGeom prst="straightConnector1">
            <a:avLst/>
          </a:prstGeom>
          <a:ln w="38100">
            <a:solidFill>
              <a:srgbClr val="004F8A"/>
            </a:solidFill>
            <a:headEnd type="triangle"/>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6572714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r>
            <a:br>
              <a:rPr lang="en-US" dirty="0" smtClean="0"/>
            </a:br>
            <a:r>
              <a:rPr lang="en-US" dirty="0" smtClean="0"/>
              <a:t>Michigan Educator Effectiveness</a:t>
            </a:r>
            <a:br>
              <a:rPr lang="en-US" dirty="0" smtClean="0"/>
            </a:br>
            <a:r>
              <a:rPr lang="en-US" dirty="0" smtClean="0"/>
              <a:t>Legislation</a:t>
            </a:r>
            <a:endParaRPr lang="en-US" dirty="0"/>
          </a:p>
        </p:txBody>
      </p:sp>
      <p:sp>
        <p:nvSpPr>
          <p:cNvPr id="3" name="Content Placeholder 2"/>
          <p:cNvSpPr>
            <a:spLocks noGrp="1"/>
          </p:cNvSpPr>
          <p:nvPr>
            <p:ph idx="1"/>
          </p:nvPr>
        </p:nvSpPr>
        <p:spPr/>
        <p:txBody>
          <a:bodyPr/>
          <a:lstStyle/>
          <a:p>
            <a:pPr lvl="0">
              <a:buClr>
                <a:srgbClr val="1F497D"/>
              </a:buClr>
            </a:pPr>
            <a:r>
              <a:rPr lang="en-US" dirty="0" smtClean="0"/>
              <a:t>In 2011 Michigan passed Public Act 102, “which first laid the groundwork for educator evaluation requirements in Michigan. Michigan is one of many states that have turned their attention to improving the quality and consistency of educator evaluations.”</a:t>
            </a:r>
            <a:r>
              <a:rPr lang="en-US" sz="1100" dirty="0">
                <a:solidFill>
                  <a:srgbClr val="1F497D"/>
                </a:solidFill>
              </a:rPr>
              <a:t> </a:t>
            </a:r>
          </a:p>
          <a:p>
            <a:pPr lvl="0">
              <a:buClr>
                <a:srgbClr val="1F497D"/>
              </a:buClr>
            </a:pPr>
            <a:r>
              <a:rPr lang="en-US" altLang="en-US" dirty="0" smtClean="0">
                <a:latin typeface="Arial" panose="020B0604020202020204" pitchFamily="34" charset="0"/>
              </a:rPr>
              <a:t>In late 2015 </a:t>
            </a:r>
            <a:r>
              <a:rPr lang="en-US" altLang="en-US" dirty="0">
                <a:latin typeface="Arial" panose="020B0604020202020204" pitchFamily="34" charset="0"/>
              </a:rPr>
              <a:t>Michigan passed Public Act </a:t>
            </a:r>
            <a:r>
              <a:rPr lang="en-US" altLang="en-US" dirty="0" smtClean="0">
                <a:latin typeface="Arial" panose="020B0604020202020204" pitchFamily="34" charset="0"/>
              </a:rPr>
              <a:t>173</a:t>
            </a:r>
            <a:r>
              <a:rPr lang="en-US" altLang="en-US" dirty="0">
                <a:latin typeface="Arial" panose="020B0604020202020204" pitchFamily="34" charset="0"/>
              </a:rPr>
              <a:t> </a:t>
            </a:r>
            <a:r>
              <a:rPr lang="en-US" altLang="en-US" dirty="0" smtClean="0">
                <a:latin typeface="Arial" panose="020B0604020202020204" pitchFamily="34" charset="0"/>
              </a:rPr>
              <a:t>which</a:t>
            </a:r>
            <a:r>
              <a:rPr lang="en-US" dirty="0" smtClean="0"/>
              <a:t> “requires </a:t>
            </a:r>
            <a:r>
              <a:rPr lang="en-US" dirty="0"/>
              <a:t>that the board of a school district, Intermediate School District (ISD), or the board of directors of a Public School Academy (PSA) adopt a rigorous, transparent and fair evaluation system for teachers and </a:t>
            </a:r>
            <a:r>
              <a:rPr lang="en-US" dirty="0" smtClean="0"/>
              <a:t>administrators. The </a:t>
            </a:r>
            <a:r>
              <a:rPr lang="en-US" dirty="0"/>
              <a:t>legislation requires that evaluations be conducted annually, and that they incorporate student growth as a significant component, beginning at </a:t>
            </a:r>
            <a:r>
              <a:rPr lang="en-US" b="1" u="sng" dirty="0"/>
              <a:t>25% in the 2015-2016 school year and growing to 40% in 2018-2019</a:t>
            </a:r>
            <a:r>
              <a:rPr lang="en-US" dirty="0"/>
              <a:t>.” </a:t>
            </a:r>
            <a:endParaRPr lang="en-US" dirty="0" smtClean="0"/>
          </a:p>
          <a:p>
            <a:pPr marL="552450" lvl="3" indent="0" algn="r">
              <a:buClr>
                <a:srgbClr val="1F497D"/>
              </a:buClr>
              <a:buNone/>
            </a:pPr>
            <a:endParaRPr lang="en-US" sz="1400" dirty="0" smtClean="0"/>
          </a:p>
          <a:p>
            <a:pPr marL="552450" lvl="3" indent="0" algn="r">
              <a:buClr>
                <a:srgbClr val="1F497D"/>
              </a:buClr>
              <a:buNone/>
            </a:pPr>
            <a:r>
              <a:rPr lang="en-US" sz="1400" dirty="0" smtClean="0"/>
              <a:t>(Quoted parts from </a:t>
            </a:r>
            <a:r>
              <a:rPr lang="en-US" sz="1400" dirty="0" smtClean="0">
                <a:hlinkClick r:id="rId2"/>
              </a:rPr>
              <a:t>https</a:t>
            </a:r>
            <a:r>
              <a:rPr lang="en-US" sz="1400" dirty="0">
                <a:hlinkClick r:id="rId2"/>
              </a:rPr>
              <a:t>://</a:t>
            </a:r>
            <a:r>
              <a:rPr lang="en-US" sz="1400" dirty="0" smtClean="0">
                <a:hlinkClick r:id="rId2"/>
              </a:rPr>
              <a:t>www.michigan.gov/documents/mde/Educator_Evaluations_At-A-Glance_522133_7.pdf</a:t>
            </a:r>
            <a:r>
              <a:rPr lang="en-US" sz="1400" dirty="0" smtClean="0"/>
              <a:t>, bolding and underling done by me for emphasis)</a:t>
            </a:r>
          </a:p>
          <a:p>
            <a:endParaRPr lang="en-US" altLang="en-US" dirty="0">
              <a:latin typeface="Arial" panose="020B0604020202020204" pitchFamily="34" charset="0"/>
            </a:endParaRPr>
          </a:p>
          <a:p>
            <a:endParaRPr lang="en-US" dirty="0"/>
          </a:p>
        </p:txBody>
      </p:sp>
      <p:sp>
        <p:nvSpPr>
          <p:cNvPr id="4" name="Slide Number Placeholder 3"/>
          <p:cNvSpPr>
            <a:spLocks noGrp="1"/>
          </p:cNvSpPr>
          <p:nvPr>
            <p:ph type="sldNum" sz="quarter" idx="10"/>
          </p:nvPr>
        </p:nvSpPr>
        <p:spPr/>
        <p:txBody>
          <a:bodyPr/>
          <a:lstStyle/>
          <a:p>
            <a:pPr>
              <a:defRPr/>
            </a:pPr>
            <a:fld id="{D6CB1C10-7D29-499E-B9CF-4A8CAB8AFF8F}" type="slidenum">
              <a:rPr lang="en-US" altLang="en-US" smtClean="0"/>
              <a:pPr>
                <a:defRPr/>
              </a:pPr>
              <a:t>4</a:t>
            </a:fld>
            <a:endParaRPr lang="en-US" altLang="en-US"/>
          </a:p>
        </p:txBody>
      </p:sp>
    </p:spTree>
    <p:extLst>
      <p:ext uri="{BB962C8B-B14F-4D97-AF65-F5344CB8AC3E}">
        <p14:creationId xmlns:p14="http://schemas.microsoft.com/office/powerpoint/2010/main" val="301194441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Issues with use of student achievement data:</a:t>
            </a:r>
            <a:endParaRPr lang="en-US" dirty="0"/>
          </a:p>
        </p:txBody>
      </p:sp>
      <p:sp>
        <p:nvSpPr>
          <p:cNvPr id="3" name="Content Placeholder 2"/>
          <p:cNvSpPr>
            <a:spLocks noGrp="1"/>
          </p:cNvSpPr>
          <p:nvPr>
            <p:ph idx="1"/>
          </p:nvPr>
        </p:nvSpPr>
        <p:spPr/>
        <p:txBody>
          <a:bodyPr/>
          <a:lstStyle/>
          <a:p>
            <a:r>
              <a:rPr lang="en-US" dirty="0"/>
              <a:t>Hull (2013) describes two uses of student achievement data in teacher </a:t>
            </a:r>
            <a:r>
              <a:rPr lang="en-US" dirty="0" smtClean="0"/>
              <a:t>evaluation: </a:t>
            </a:r>
          </a:p>
          <a:p>
            <a:pPr marL="457200" indent="-457200">
              <a:buFont typeface="+mj-lt"/>
              <a:buAutoNum type="arabicPeriod"/>
            </a:pPr>
            <a:r>
              <a:rPr lang="en-US" dirty="0" smtClean="0"/>
              <a:t>Student </a:t>
            </a:r>
            <a:r>
              <a:rPr lang="en-US" dirty="0"/>
              <a:t>growth percentile is a measure of how much growth a student has made in comparison to other students (Hull, 2013), but it does not isolate the impact a single teacher has on student growth (Baker, </a:t>
            </a:r>
            <a:r>
              <a:rPr lang="en-US" dirty="0" err="1"/>
              <a:t>Oluwole</a:t>
            </a:r>
            <a:r>
              <a:rPr lang="en-US" dirty="0"/>
              <a:t>, &amp; Green, 2013). </a:t>
            </a:r>
            <a:endParaRPr lang="en-US" dirty="0" smtClean="0"/>
          </a:p>
          <a:p>
            <a:pPr marL="457200" indent="-457200">
              <a:buFont typeface="+mj-lt"/>
              <a:buAutoNum type="arabicPeriod"/>
            </a:pPr>
            <a:r>
              <a:rPr lang="en-US" dirty="0" smtClean="0"/>
              <a:t>The </a:t>
            </a:r>
            <a:r>
              <a:rPr lang="en-US" dirty="0"/>
              <a:t>value-added model does attempt to isolate the effect of the teacher from other variables, but it uses complex, and therefore potentially cost-prohibitive and poorly-understood, statistics that require multiple years of student achievement data (Hull, 2013). </a:t>
            </a:r>
          </a:p>
          <a:p>
            <a:endParaRPr lang="en-US" dirty="0"/>
          </a:p>
        </p:txBody>
      </p:sp>
      <p:sp>
        <p:nvSpPr>
          <p:cNvPr id="4" name="Slide Number Placeholder 3"/>
          <p:cNvSpPr>
            <a:spLocks noGrp="1"/>
          </p:cNvSpPr>
          <p:nvPr>
            <p:ph type="sldNum" sz="quarter" idx="10"/>
          </p:nvPr>
        </p:nvSpPr>
        <p:spPr/>
        <p:txBody>
          <a:bodyPr/>
          <a:lstStyle/>
          <a:p>
            <a:pPr>
              <a:defRPr/>
            </a:pPr>
            <a:fld id="{D6CB1C10-7D29-499E-B9CF-4A8CAB8AFF8F}" type="slidenum">
              <a:rPr lang="en-US" altLang="en-US" smtClean="0"/>
              <a:pPr>
                <a:defRPr/>
              </a:pPr>
              <a:t>5</a:t>
            </a:fld>
            <a:endParaRPr lang="en-US" altLang="en-US"/>
          </a:p>
        </p:txBody>
      </p:sp>
    </p:spTree>
    <p:extLst>
      <p:ext uri="{BB962C8B-B14F-4D97-AF65-F5344CB8AC3E}">
        <p14:creationId xmlns:p14="http://schemas.microsoft.com/office/powerpoint/2010/main" val="220835435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 the debate was on about…</a:t>
            </a:r>
            <a:endParaRPr lang="en-US" dirty="0"/>
          </a:p>
        </p:txBody>
      </p:sp>
      <p:sp>
        <p:nvSpPr>
          <p:cNvPr id="3" name="Content Placeholder 2"/>
          <p:cNvSpPr>
            <a:spLocks noGrp="1"/>
          </p:cNvSpPr>
          <p:nvPr>
            <p:ph idx="1"/>
          </p:nvPr>
        </p:nvSpPr>
        <p:spPr/>
        <p:txBody>
          <a:bodyPr/>
          <a:lstStyle/>
          <a:p>
            <a:r>
              <a:rPr lang="en-US" dirty="0" smtClean="0"/>
              <a:t>…</a:t>
            </a:r>
            <a:r>
              <a:rPr lang="en-US" dirty="0"/>
              <a:t>what </a:t>
            </a:r>
            <a:r>
              <a:rPr lang="en-US" dirty="0" smtClean="0"/>
              <a:t>evaluation </a:t>
            </a:r>
            <a:r>
              <a:rPr lang="en-US" dirty="0"/>
              <a:t>system to </a:t>
            </a:r>
            <a:r>
              <a:rPr lang="en-US" dirty="0" smtClean="0"/>
              <a:t>use.</a:t>
            </a:r>
          </a:p>
          <a:p>
            <a:r>
              <a:rPr lang="en-US" dirty="0" smtClean="0"/>
              <a:t>…how to implement the new system(s).</a:t>
            </a:r>
          </a:p>
          <a:p>
            <a:r>
              <a:rPr lang="en-US" dirty="0" smtClean="0"/>
              <a:t>…how can special education teachers or band teachers be fairly evaluated with student learning data.</a:t>
            </a:r>
          </a:p>
          <a:p>
            <a:r>
              <a:rPr lang="en-US" dirty="0" smtClean="0"/>
              <a:t>…was this really necessary.</a:t>
            </a:r>
          </a:p>
          <a:p>
            <a:r>
              <a:rPr lang="en-US" dirty="0" smtClean="0"/>
              <a:t>…</a:t>
            </a:r>
            <a:r>
              <a:rPr lang="en-US" i="1" u="sng" dirty="0" smtClean="0"/>
              <a:t>how do you really determine the quality of someone’s teaching.</a:t>
            </a:r>
          </a:p>
          <a:p>
            <a:r>
              <a:rPr lang="en-US" dirty="0" smtClean="0"/>
              <a:t>…etc.</a:t>
            </a:r>
          </a:p>
          <a:p>
            <a:endParaRPr lang="en-US" dirty="0"/>
          </a:p>
          <a:p>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D6CB1C10-7D29-499E-B9CF-4A8CAB8AFF8F}" type="slidenum">
              <a:rPr lang="en-US" altLang="en-US" smtClean="0"/>
              <a:pPr>
                <a:defRPr/>
              </a:pPr>
              <a:t>6</a:t>
            </a:fld>
            <a:endParaRPr lang="en-US" altLang="en-US"/>
          </a:p>
        </p:txBody>
      </p:sp>
    </p:spTree>
    <p:extLst>
      <p:ext uri="{BB962C8B-B14F-4D97-AF65-F5344CB8AC3E}">
        <p14:creationId xmlns:p14="http://schemas.microsoft.com/office/powerpoint/2010/main" val="396860660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Points from Literature Review</a:t>
            </a:r>
            <a:endParaRPr lang="en-US" dirty="0"/>
          </a:p>
        </p:txBody>
      </p:sp>
      <p:sp>
        <p:nvSpPr>
          <p:cNvPr id="3" name="Content Placeholder 2"/>
          <p:cNvSpPr>
            <a:spLocks noGrp="1"/>
          </p:cNvSpPr>
          <p:nvPr>
            <p:ph idx="1"/>
          </p:nvPr>
        </p:nvSpPr>
        <p:spPr/>
        <p:txBody>
          <a:bodyPr/>
          <a:lstStyle/>
          <a:p>
            <a:r>
              <a:rPr lang="en-US" dirty="0" smtClean="0"/>
              <a:t>Strong (2011):  No operational definition of teacher quality and until we have an operational definition, it cannot be measured</a:t>
            </a:r>
          </a:p>
          <a:p>
            <a:r>
              <a:rPr lang="en-US" sz="1400" dirty="0"/>
              <a:t>Strong, M. (2011). </a:t>
            </a:r>
            <a:r>
              <a:rPr lang="en-US" sz="1400" i="1" dirty="0"/>
              <a:t>The highly qualified teacher:  What is teacher quality and how do we measure it? </a:t>
            </a:r>
            <a:r>
              <a:rPr lang="en-US" sz="1400" dirty="0"/>
              <a:t>New York, NY:  Teachers College Press.</a:t>
            </a:r>
          </a:p>
          <a:p>
            <a:endParaRPr lang="en-US" dirty="0"/>
          </a:p>
          <a:p>
            <a:r>
              <a:rPr lang="en-US" dirty="0" smtClean="0"/>
              <a:t>Kennedy (2008):  Need examination of the causal mechanisms of the development of highly effective teachers, which indicates a need for qualitative investigations</a:t>
            </a:r>
            <a:endParaRPr lang="en-US" dirty="0"/>
          </a:p>
          <a:p>
            <a:r>
              <a:rPr lang="en-US" sz="1400" dirty="0"/>
              <a:t>Kennedy, M. (2008).  Contributions of qualitative research to research on teacher qualifications. </a:t>
            </a:r>
            <a:r>
              <a:rPr lang="en-US" sz="1400" i="1" dirty="0"/>
              <a:t>Educational Evaluation and Policy Analysis, 30,</a:t>
            </a:r>
            <a:r>
              <a:rPr lang="en-US" sz="1400" dirty="0"/>
              <a:t> (4), 344-367. </a:t>
            </a:r>
          </a:p>
        </p:txBody>
      </p:sp>
      <p:sp>
        <p:nvSpPr>
          <p:cNvPr id="4" name="Slide Number Placeholder 3"/>
          <p:cNvSpPr>
            <a:spLocks noGrp="1"/>
          </p:cNvSpPr>
          <p:nvPr>
            <p:ph type="sldNum" sz="quarter" idx="10"/>
          </p:nvPr>
        </p:nvSpPr>
        <p:spPr/>
        <p:txBody>
          <a:bodyPr/>
          <a:lstStyle/>
          <a:p>
            <a:pPr>
              <a:defRPr/>
            </a:pPr>
            <a:fld id="{D6CB1C10-7D29-499E-B9CF-4A8CAB8AFF8F}" type="slidenum">
              <a:rPr lang="en-US" altLang="en-US" smtClean="0"/>
              <a:pPr>
                <a:defRPr/>
              </a:pPr>
              <a:t>7</a:t>
            </a:fld>
            <a:endParaRPr lang="en-US" altLang="en-US"/>
          </a:p>
        </p:txBody>
      </p:sp>
    </p:spTree>
    <p:extLst>
      <p:ext uri="{BB962C8B-B14F-4D97-AF65-F5344CB8AC3E}">
        <p14:creationId xmlns:p14="http://schemas.microsoft.com/office/powerpoint/2010/main" val="271290862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Purpose of the Study</a:t>
            </a:r>
            <a:endParaRPr lang="en-US" dirty="0"/>
          </a:p>
        </p:txBody>
      </p:sp>
      <p:sp>
        <p:nvSpPr>
          <p:cNvPr id="3" name="Content Placeholder 2"/>
          <p:cNvSpPr>
            <a:spLocks noGrp="1"/>
          </p:cNvSpPr>
          <p:nvPr>
            <p:ph idx="1"/>
          </p:nvPr>
        </p:nvSpPr>
        <p:spPr/>
        <p:txBody>
          <a:bodyPr/>
          <a:lstStyle/>
          <a:p>
            <a:r>
              <a:rPr lang="en-US" dirty="0" smtClean="0"/>
              <a:t>To </a:t>
            </a:r>
            <a:r>
              <a:rPr lang="en-US" dirty="0"/>
              <a:t>examine the development of instructional ability in teachers. The research is an exploration of the mechanisms behind teacher learning in the area of </a:t>
            </a:r>
            <a:r>
              <a:rPr lang="en-US" dirty="0" smtClean="0"/>
              <a:t>instruction. </a:t>
            </a:r>
            <a:endParaRPr lang="en-US" dirty="0"/>
          </a:p>
        </p:txBody>
      </p:sp>
      <p:sp>
        <p:nvSpPr>
          <p:cNvPr id="4" name="Slide Number Placeholder 3"/>
          <p:cNvSpPr>
            <a:spLocks noGrp="1"/>
          </p:cNvSpPr>
          <p:nvPr>
            <p:ph type="sldNum" sz="quarter" idx="10"/>
          </p:nvPr>
        </p:nvSpPr>
        <p:spPr/>
        <p:txBody>
          <a:bodyPr/>
          <a:lstStyle/>
          <a:p>
            <a:pPr>
              <a:defRPr/>
            </a:pPr>
            <a:fld id="{D6CB1C10-7D29-499E-B9CF-4A8CAB8AFF8F}" type="slidenum">
              <a:rPr lang="en-US" altLang="en-US" smtClean="0"/>
              <a:pPr>
                <a:defRPr/>
              </a:pPr>
              <a:t>8</a:t>
            </a:fld>
            <a:endParaRPr lang="en-US" altLang="en-US"/>
          </a:p>
        </p:txBody>
      </p:sp>
    </p:spTree>
    <p:extLst>
      <p:ext uri="{BB962C8B-B14F-4D97-AF65-F5344CB8AC3E}">
        <p14:creationId xmlns:p14="http://schemas.microsoft.com/office/powerpoint/2010/main" val="98307884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Research Questions</a:t>
            </a:r>
            <a:endParaRPr lang="en-US" dirty="0"/>
          </a:p>
        </p:txBody>
      </p:sp>
      <p:sp>
        <p:nvSpPr>
          <p:cNvPr id="3" name="Content Placeholder 2"/>
          <p:cNvSpPr>
            <a:spLocks noGrp="1"/>
          </p:cNvSpPr>
          <p:nvPr>
            <p:ph idx="1"/>
          </p:nvPr>
        </p:nvSpPr>
        <p:spPr/>
        <p:txBody>
          <a:bodyPr/>
          <a:lstStyle/>
          <a:p>
            <a:pPr lvl="0"/>
            <a:r>
              <a:rPr lang="en-US" dirty="0"/>
              <a:t>Research Question 1:  Why do teachers transform their instruction?</a:t>
            </a:r>
          </a:p>
          <a:p>
            <a:pPr lvl="1"/>
            <a:r>
              <a:rPr lang="en-US" sz="2000" dirty="0"/>
              <a:t>Subquestion 1a:  Is there a pattern of events or experiences that typically lead to teachers transforming their instruction? </a:t>
            </a:r>
          </a:p>
          <a:p>
            <a:pPr lvl="1"/>
            <a:r>
              <a:rPr lang="en-US" sz="2000" dirty="0"/>
              <a:t>Subquestion 1b:  How does student learning factor into the decision by teachers to transform their instruction?</a:t>
            </a:r>
          </a:p>
          <a:p>
            <a:pPr lvl="1"/>
            <a:r>
              <a:rPr lang="en-US" sz="2000" dirty="0"/>
              <a:t>Subquestion 1c:  How do the reasons that these teachers transformed their instruction illustrate or fit with the conceptual framework of the study?</a:t>
            </a:r>
          </a:p>
          <a:p>
            <a:endParaRPr lang="en-US" dirty="0"/>
          </a:p>
        </p:txBody>
      </p:sp>
      <p:sp>
        <p:nvSpPr>
          <p:cNvPr id="4" name="Slide Number Placeholder 3"/>
          <p:cNvSpPr>
            <a:spLocks noGrp="1"/>
          </p:cNvSpPr>
          <p:nvPr>
            <p:ph type="sldNum" sz="quarter" idx="10"/>
          </p:nvPr>
        </p:nvSpPr>
        <p:spPr/>
        <p:txBody>
          <a:bodyPr/>
          <a:lstStyle/>
          <a:p>
            <a:pPr>
              <a:defRPr/>
            </a:pPr>
            <a:fld id="{D6CB1C10-7D29-499E-B9CF-4A8CAB8AFF8F}" type="slidenum">
              <a:rPr lang="en-US" altLang="en-US" smtClean="0"/>
              <a:pPr>
                <a:defRPr/>
              </a:pPr>
              <a:t>9</a:t>
            </a:fld>
            <a:endParaRPr lang="en-US" altLang="en-US"/>
          </a:p>
        </p:txBody>
      </p:sp>
    </p:spTree>
    <p:extLst>
      <p:ext uri="{BB962C8B-B14F-4D97-AF65-F5344CB8AC3E}">
        <p14:creationId xmlns:p14="http://schemas.microsoft.com/office/powerpoint/2010/main" val="266868524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1F497D"/>
      </a:dk2>
      <a:lt2>
        <a:srgbClr val="DDDDDD"/>
      </a:lt2>
      <a:accent1>
        <a:srgbClr val="FF9933"/>
      </a:accent1>
      <a:accent2>
        <a:srgbClr val="7993B3"/>
      </a:accent2>
      <a:accent3>
        <a:srgbClr val="FFFFFF"/>
      </a:accent3>
      <a:accent4>
        <a:srgbClr val="000000"/>
      </a:accent4>
      <a:accent5>
        <a:srgbClr val="FFCAAD"/>
      </a:accent5>
      <a:accent6>
        <a:srgbClr val="6D85A2"/>
      </a:accent6>
      <a:hlink>
        <a:srgbClr val="CC0000"/>
      </a:hlink>
      <a:folHlink>
        <a:srgbClr val="777777"/>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ffice Theme 1">
        <a:dk1>
          <a:srgbClr val="000000"/>
        </a:dk1>
        <a:lt1>
          <a:srgbClr val="FFFFFF"/>
        </a:lt1>
        <a:dk2>
          <a:srgbClr val="1F497D"/>
        </a:dk2>
        <a:lt2>
          <a:srgbClr val="DDDDDD"/>
        </a:lt2>
        <a:accent1>
          <a:srgbClr val="FF9933"/>
        </a:accent1>
        <a:accent2>
          <a:srgbClr val="7993B3"/>
        </a:accent2>
        <a:accent3>
          <a:srgbClr val="FFFFFF"/>
        </a:accent3>
        <a:accent4>
          <a:srgbClr val="000000"/>
        </a:accent4>
        <a:accent5>
          <a:srgbClr val="FFCAAD"/>
        </a:accent5>
        <a:accent6>
          <a:srgbClr val="6D85A2"/>
        </a:accent6>
        <a:hlink>
          <a:srgbClr val="CC0000"/>
        </a:hlink>
        <a:folHlink>
          <a:srgbClr val="777777"/>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2937</TotalTime>
  <Words>2911</Words>
  <Application>Microsoft Office PowerPoint</Application>
  <PresentationFormat>On-screen Show (4:3)</PresentationFormat>
  <Paragraphs>245</Paragraphs>
  <Slides>35</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35</vt:i4>
      </vt:variant>
    </vt:vector>
  </HeadingPairs>
  <TitlesOfParts>
    <vt:vector size="40" baseType="lpstr">
      <vt:lpstr>Arial</vt:lpstr>
      <vt:lpstr>Calibri</vt:lpstr>
      <vt:lpstr>Times New Roman</vt:lpstr>
      <vt:lpstr>Wingdings</vt:lpstr>
      <vt:lpstr>Office Theme</vt:lpstr>
      <vt:lpstr>Why and How  Teachers Transform Instruction</vt:lpstr>
      <vt:lpstr>Starting Out – A Bit of Context</vt:lpstr>
      <vt:lpstr>Context Continued</vt:lpstr>
      <vt:lpstr> Michigan Educator Effectiveness Legislation</vt:lpstr>
      <vt:lpstr>Issues with use of student achievement data:</vt:lpstr>
      <vt:lpstr>So the debate was on about…</vt:lpstr>
      <vt:lpstr>Key Points from Literature Review</vt:lpstr>
      <vt:lpstr>Purpose of the Study</vt:lpstr>
      <vt:lpstr>Research Questions</vt:lpstr>
      <vt:lpstr>Research Questions</vt:lpstr>
      <vt:lpstr>Conceptual Framework</vt:lpstr>
      <vt:lpstr>Really Cool Thing I Learned</vt:lpstr>
      <vt:lpstr>Conceptual Framework</vt:lpstr>
      <vt:lpstr>Conceptual Framework</vt:lpstr>
      <vt:lpstr>Conceptual Framework</vt:lpstr>
      <vt:lpstr>Conceptual Framework</vt:lpstr>
      <vt:lpstr>Methodology Overview</vt:lpstr>
      <vt:lpstr>What I expected going into this… </vt:lpstr>
      <vt:lpstr>Results and Discussion</vt:lpstr>
      <vt:lpstr>PowerPoint Presentation</vt:lpstr>
      <vt:lpstr>Research subquestion 1a: Is there a pattern of events or experiences that typically  lead to teachers transforming their instruction? </vt:lpstr>
      <vt:lpstr>Research subquestion 1a: Is there a pattern of events or experiences that typically  lead to teachers transforming their instruction? </vt:lpstr>
      <vt:lpstr>Research subquestion 1a: Is there a pattern of events or experiences that typically  lead to teachers transforming their instruction? </vt:lpstr>
      <vt:lpstr>Research subquestion 1b:  How does student learning factor into the decision by teachers to transform their instruction?</vt:lpstr>
      <vt:lpstr>PowerPoint Presentation</vt:lpstr>
      <vt:lpstr>PowerPoint Presentation</vt:lpstr>
      <vt:lpstr>Research subquestion 2a:  Is there a pattern of events or experiences that teachers use in learning new instructional techniques on the way to transforming their instruction?</vt:lpstr>
      <vt:lpstr>Research subquestion 2a:  Is there a pattern of events or experiences that teachers use in learning new instructional techniques on the way to transforming their instruction?</vt:lpstr>
      <vt:lpstr>Research subquestion 2a:  Is there a pattern of events or experiences that teachers use in learning new instructional techniques on the way to transforming their instruction?</vt:lpstr>
      <vt:lpstr>My Conclusions</vt:lpstr>
      <vt:lpstr>PowerPoint Presentation</vt:lpstr>
      <vt:lpstr>PowerPoint Presentation</vt:lpstr>
      <vt:lpstr>Future Study</vt:lpstr>
      <vt:lpstr>Post Journey Thoughts</vt:lpstr>
      <vt:lpstr>Educational Engagement for Academic Success:</vt:lpstr>
    </vt:vector>
  </TitlesOfParts>
  <Company>Presentation Magazine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Taxi template</dc:title>
  <dc:creator>Presentation Magazine</dc:creator>
  <cp:lastModifiedBy>Barb Light</cp:lastModifiedBy>
  <cp:revision>105</cp:revision>
  <cp:lastPrinted>2016-09-22T19:31:23Z</cp:lastPrinted>
  <dcterms:created xsi:type="dcterms:W3CDTF">2007-05-31T17:14:01Z</dcterms:created>
  <dcterms:modified xsi:type="dcterms:W3CDTF">2018-03-27T12:43:40Z</dcterms:modified>
  <cp:category>Transport</cp:category>
</cp:coreProperties>
</file>